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8" r:id="rId3"/>
    <p:sldId id="319" r:id="rId4"/>
    <p:sldId id="367" r:id="rId5"/>
    <p:sldId id="366" r:id="rId6"/>
    <p:sldId id="257" r:id="rId7"/>
    <p:sldId id="269" r:id="rId8"/>
    <p:sldId id="265" r:id="rId9"/>
    <p:sldId id="264" r:id="rId10"/>
    <p:sldId id="266" r:id="rId11"/>
    <p:sldId id="267" r:id="rId12"/>
    <p:sldId id="268" r:id="rId13"/>
    <p:sldId id="287" r:id="rId14"/>
    <p:sldId id="288" r:id="rId15"/>
    <p:sldId id="364" r:id="rId16"/>
    <p:sldId id="283" r:id="rId17"/>
    <p:sldId id="370" r:id="rId18"/>
    <p:sldId id="390" r:id="rId19"/>
    <p:sldId id="371" r:id="rId20"/>
    <p:sldId id="372" r:id="rId21"/>
    <p:sldId id="306" r:id="rId22"/>
    <p:sldId id="281" r:id="rId23"/>
    <p:sldId id="273" r:id="rId24"/>
    <p:sldId id="282" r:id="rId25"/>
    <p:sldId id="314" r:id="rId26"/>
    <p:sldId id="274" r:id="rId27"/>
    <p:sldId id="271" r:id="rId28"/>
    <p:sldId id="320" r:id="rId29"/>
    <p:sldId id="272" r:id="rId30"/>
    <p:sldId id="275" r:id="rId31"/>
    <p:sldId id="276" r:id="rId32"/>
    <p:sldId id="277" r:id="rId33"/>
    <p:sldId id="278" r:id="rId34"/>
    <p:sldId id="279" r:id="rId35"/>
    <p:sldId id="369" r:id="rId36"/>
    <p:sldId id="368" r:id="rId37"/>
    <p:sldId id="379" r:id="rId38"/>
    <p:sldId id="380" r:id="rId39"/>
    <p:sldId id="381" r:id="rId40"/>
    <p:sldId id="284" r:id="rId41"/>
    <p:sldId id="285" r:id="rId42"/>
    <p:sldId id="291" r:id="rId43"/>
    <p:sldId id="292" r:id="rId44"/>
    <p:sldId id="295" r:id="rId45"/>
    <p:sldId id="294" r:id="rId46"/>
    <p:sldId id="293" r:id="rId47"/>
    <p:sldId id="325" r:id="rId48"/>
    <p:sldId id="316" r:id="rId49"/>
    <p:sldId id="290" r:id="rId50"/>
    <p:sldId id="315" r:id="rId51"/>
    <p:sldId id="286" r:id="rId52"/>
    <p:sldId id="324" r:id="rId53"/>
    <p:sldId id="307" r:id="rId54"/>
    <p:sldId id="312" r:id="rId55"/>
    <p:sldId id="308" r:id="rId56"/>
    <p:sldId id="310" r:id="rId57"/>
    <p:sldId id="311" r:id="rId58"/>
    <p:sldId id="309" r:id="rId59"/>
    <p:sldId id="313" r:id="rId60"/>
    <p:sldId id="327" r:id="rId61"/>
    <p:sldId id="384" r:id="rId62"/>
    <p:sldId id="389" r:id="rId63"/>
    <p:sldId id="321" r:id="rId64"/>
    <p:sldId id="322" r:id="rId65"/>
    <p:sldId id="385" r:id="rId66"/>
    <p:sldId id="387" r:id="rId67"/>
    <p:sldId id="386" r:id="rId68"/>
    <p:sldId id="326" r:id="rId69"/>
    <p:sldId id="330" r:id="rId70"/>
    <p:sldId id="259" r:id="rId71"/>
    <p:sldId id="261" r:id="rId72"/>
    <p:sldId id="388" r:id="rId73"/>
    <p:sldId id="365" r:id="rId74"/>
    <p:sldId id="260" r:id="rId75"/>
    <p:sldId id="299" r:id="rId76"/>
    <p:sldId id="300" r:id="rId77"/>
    <p:sldId id="301" r:id="rId78"/>
    <p:sldId id="302" r:id="rId79"/>
    <p:sldId id="305" r:id="rId80"/>
    <p:sldId id="303" r:id="rId81"/>
    <p:sldId id="296" r:id="rId82"/>
    <p:sldId id="297" r:id="rId83"/>
    <p:sldId id="298" r:id="rId84"/>
    <p:sldId id="331" r:id="rId85"/>
    <p:sldId id="333" r:id="rId86"/>
    <p:sldId id="336" r:id="rId87"/>
    <p:sldId id="335" r:id="rId88"/>
    <p:sldId id="334" r:id="rId89"/>
    <p:sldId id="392" r:id="rId90"/>
    <p:sldId id="383" r:id="rId91"/>
    <p:sldId id="373" r:id="rId92"/>
    <p:sldId id="374" r:id="rId93"/>
    <p:sldId id="376" r:id="rId94"/>
    <p:sldId id="377" r:id="rId95"/>
    <p:sldId id="391" r:id="rId96"/>
    <p:sldId id="378" r:id="rId97"/>
    <p:sldId id="338" r:id="rId98"/>
    <p:sldId id="382" r:id="rId99"/>
    <p:sldId id="258" r:id="rId100"/>
    <p:sldId id="340" r:id="rId101"/>
    <p:sldId id="341" r:id="rId102"/>
    <p:sldId id="342" r:id="rId103"/>
    <p:sldId id="343" r:id="rId104"/>
    <p:sldId id="344" r:id="rId105"/>
    <p:sldId id="345" r:id="rId106"/>
    <p:sldId id="346" r:id="rId107"/>
    <p:sldId id="347" r:id="rId108"/>
    <p:sldId id="348" r:id="rId109"/>
    <p:sldId id="349" r:id="rId110"/>
    <p:sldId id="350" r:id="rId111"/>
    <p:sldId id="351" r:id="rId112"/>
    <p:sldId id="352" r:id="rId113"/>
    <p:sldId id="353" r:id="rId114"/>
    <p:sldId id="354" r:id="rId115"/>
    <p:sldId id="355" r:id="rId116"/>
    <p:sldId id="356" r:id="rId117"/>
    <p:sldId id="357" r:id="rId118"/>
    <p:sldId id="358" r:id="rId119"/>
    <p:sldId id="359" r:id="rId120"/>
    <p:sldId id="360" r:id="rId121"/>
    <p:sldId id="361" r:id="rId122"/>
    <p:sldId id="362" r:id="rId1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60" autoAdjust="0"/>
    <p:restoredTop sz="94729" autoAdjust="0"/>
  </p:normalViewPr>
  <p:slideViewPr>
    <p:cSldViewPr>
      <p:cViewPr varScale="1">
        <p:scale>
          <a:sx n="88" d="100"/>
          <a:sy n="88" d="100"/>
        </p:scale>
        <p:origin x="-1056" y="-2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16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BB7625A-4F90-4FC8-BAB0-7BD5F2D28E7C}" type="datetimeFigureOut">
              <a:rPr lang="en-US" smtClean="0"/>
              <a:pPr/>
              <a:t>7/29/2011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A84ECD36-B658-403D-9123-8EB89150C1A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BB7625A-4F90-4FC8-BAB0-7BD5F2D28E7C}" type="datetimeFigureOut">
              <a:rPr lang="en-US" smtClean="0"/>
              <a:pPr/>
              <a:t>7/29/2011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ECD36-B658-403D-9123-8EB89150C1A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BB7625A-4F90-4FC8-BAB0-7BD5F2D28E7C}" type="datetimeFigureOut">
              <a:rPr lang="en-US" smtClean="0"/>
              <a:pPr/>
              <a:t>7/29/2011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ECD36-B658-403D-9123-8EB89150C1A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BB7625A-4F90-4FC8-BAB0-7BD5F2D28E7C}" type="datetimeFigureOut">
              <a:rPr lang="en-US" smtClean="0"/>
              <a:pPr/>
              <a:t>7/29/2011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ECD36-B658-403D-9123-8EB89150C1A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BB7625A-4F90-4FC8-BAB0-7BD5F2D28E7C}" type="datetimeFigureOut">
              <a:rPr lang="en-US" smtClean="0"/>
              <a:pPr/>
              <a:t>7/29/2011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ECD36-B658-403D-9123-8EB89150C1A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BB7625A-4F90-4FC8-BAB0-7BD5F2D28E7C}" type="datetimeFigureOut">
              <a:rPr lang="en-US" smtClean="0"/>
              <a:pPr/>
              <a:t>7/29/2011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ECD36-B658-403D-9123-8EB89150C1A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BB7625A-4F90-4FC8-BAB0-7BD5F2D28E7C}" type="datetimeFigureOut">
              <a:rPr lang="en-US" smtClean="0"/>
              <a:pPr/>
              <a:t>7/29/2011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4ECD36-B658-403D-9123-8EB89150C1A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BB7625A-4F90-4FC8-BAB0-7BD5F2D28E7C}" type="datetimeFigureOut">
              <a:rPr lang="en-US" smtClean="0"/>
              <a:pPr/>
              <a:t>7/29/2011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4ECD36-B658-403D-9123-8EB89150C1A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B7625A-4F90-4FC8-BAB0-7BD5F2D28E7C}" type="datetimeFigureOut">
              <a:rPr lang="en-US" smtClean="0"/>
              <a:pPr/>
              <a:t>7/29/2011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4ECD36-B658-403D-9123-8EB89150C1A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BB7625A-4F90-4FC8-BAB0-7BD5F2D28E7C}" type="datetimeFigureOut">
              <a:rPr lang="en-US" smtClean="0"/>
              <a:pPr/>
              <a:t>7/29/2011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ECD36-B658-403D-9123-8EB89150C1A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BB7625A-4F90-4FC8-BAB0-7BD5F2D28E7C}" type="datetimeFigureOut">
              <a:rPr lang="en-US" smtClean="0"/>
              <a:pPr/>
              <a:t>7/29/2011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A84ECD36-B658-403D-9123-8EB89150C1A8}"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BB7625A-4F90-4FC8-BAB0-7BD5F2D28E7C}" type="datetimeFigureOut">
              <a:rPr lang="en-US" smtClean="0"/>
              <a:pPr/>
              <a:t>7/29/2011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84ECD36-B658-403D-9123-8EB89150C1A8}"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srl.caltech.edu/ACE/" TargetMode="External"/><Relationship Id="rId7" Type="http://schemas.openxmlformats.org/officeDocument/2006/relationships/hyperlink" Target="http://www.nasa.gov/mission_pages/aqua/index.html" TargetMode="External"/><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hyperlink" Target="http://www.nasa.gov/mission_pages/aim/index.html" TargetMode="External"/><Relationship Id="rId4" Type="http://schemas.openxmlformats.org/officeDocument/2006/relationships/image" Target="../media/image134.jpeg"/></Relationships>
</file>

<file path=ppt/slides/_rels/slide101.xml.rels><?xml version="1.0" encoding="UTF-8" standalone="yes"?>
<Relationships xmlns="http://schemas.openxmlformats.org/package/2006/relationships"><Relationship Id="rId8" Type="http://schemas.openxmlformats.org/officeDocument/2006/relationships/hyperlink" Target="http://www.nasa.gov/mission_pages/calipso/main/index.html" TargetMode="External"/><Relationship Id="rId3" Type="http://schemas.openxmlformats.org/officeDocument/2006/relationships/image" Target="../media/image136.jpeg"/><Relationship Id="rId7" Type="http://schemas.openxmlformats.org/officeDocument/2006/relationships/hyperlink" Target="http://www.nasa.gov/aura" TargetMode="External"/><Relationship Id="rId2" Type="http://schemas.openxmlformats.org/officeDocument/2006/relationships/hyperlink" Target="http://www.nasa.gov/mission_pages/arctas/" TargetMode="External"/><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hyperlink" Target="http://www.nasa.gov/mission_pages/astro-e2/main/index.html" TargetMode="External"/><Relationship Id="rId9" Type="http://schemas.openxmlformats.org/officeDocument/2006/relationships/image" Target="../media/image139.jpeg"/></Relationships>
</file>

<file path=ppt/slides/_rels/slide102.xml.rels><?xml version="1.0" encoding="UTF-8" standalone="yes"?>
<Relationships xmlns="http://schemas.openxmlformats.org/package/2006/relationships"><Relationship Id="rId8" Type="http://schemas.openxmlformats.org/officeDocument/2006/relationships/hyperlink" Target="http://www.nasa.gov/mission_pages/cloudsat/main/index.html" TargetMode="External"/><Relationship Id="rId3" Type="http://schemas.openxmlformats.org/officeDocument/2006/relationships/hyperlink" Target="http://www.nasa.gov/mission_pages/cassini/main/index.html" TargetMode="External"/><Relationship Id="rId7" Type="http://schemas.openxmlformats.org/officeDocument/2006/relationships/image" Target="../media/image142.jpe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hyperlink" Target="http://www.nasa.gov/mission_pages/cindi/" TargetMode="External"/><Relationship Id="rId5" Type="http://schemas.openxmlformats.org/officeDocument/2006/relationships/image" Target="../media/image141.jpeg"/><Relationship Id="rId4" Type="http://schemas.openxmlformats.org/officeDocument/2006/relationships/hyperlink" Target="http://www.nasa.gov/mission_pages/chandra/main/index.html" TargetMode="External"/><Relationship Id="rId9" Type="http://schemas.openxmlformats.org/officeDocument/2006/relationships/image" Target="../media/image143.jpeg"/></Relationships>
</file>

<file path=ppt/slides/_rels/slide103.xml.rels><?xml version="1.0" encoding="UTF-8" standalone="yes"?>
<Relationships xmlns="http://schemas.openxmlformats.org/package/2006/relationships"><Relationship Id="rId8" Type="http://schemas.openxmlformats.org/officeDocument/2006/relationships/hyperlink" Target="http://www.nasa.gov/mission_pages/dawn/main/index.html" TargetMode="External"/><Relationship Id="rId3" Type="http://schemas.openxmlformats.org/officeDocument/2006/relationships/image" Target="../media/image144.jpeg"/><Relationship Id="rId7" Type="http://schemas.openxmlformats.org/officeDocument/2006/relationships/image" Target="../media/image146.jpeg"/><Relationship Id="rId2" Type="http://schemas.openxmlformats.org/officeDocument/2006/relationships/hyperlink" Target="http://chips.ssl.berkeley.edu/chips.html" TargetMode="External"/><Relationship Id="rId1" Type="http://schemas.openxmlformats.org/officeDocument/2006/relationships/slideLayout" Target="../slideLayouts/slideLayout7.xml"/><Relationship Id="rId6" Type="http://schemas.openxmlformats.org/officeDocument/2006/relationships/hyperlink" Target="http://sci.esa.int/science-e/www/area/index.cfm?fareaid=8" TargetMode="External"/><Relationship Id="rId5" Type="http://schemas.openxmlformats.org/officeDocument/2006/relationships/hyperlink" Target="http://www.nasa.gov/mission_pages/constellation/main/index.html" TargetMode="External"/><Relationship Id="rId4" Type="http://schemas.openxmlformats.org/officeDocument/2006/relationships/image" Target="../media/image145.jpeg"/><Relationship Id="rId9" Type="http://schemas.openxmlformats.org/officeDocument/2006/relationships/image" Target="../media/image147.jpeg"/></Relationships>
</file>

<file path=ppt/slides/_rels/slide104.xml.rels><?xml version="1.0" encoding="UTF-8" standalone="yes"?>
<Relationships xmlns="http://schemas.openxmlformats.org/package/2006/relationships"><Relationship Id="rId8" Type="http://schemas.openxmlformats.org/officeDocument/2006/relationships/hyperlink" Target="http://www.nasa.gov/mission_pages/fires/main/index.html" TargetMode="External"/><Relationship Id="rId3" Type="http://schemas.openxmlformats.org/officeDocument/2006/relationships/hyperlink" Target="http://toms.gsfc.nasa.gov/eptoms/ep.html" TargetMode="External"/><Relationship Id="rId7" Type="http://schemas.openxmlformats.org/officeDocument/2006/relationships/image" Target="../media/image150.jpeg"/><Relationship Id="rId2" Type="http://schemas.openxmlformats.org/officeDocument/2006/relationships/image" Target="../media/image148.jpeg"/><Relationship Id="rId1" Type="http://schemas.openxmlformats.org/officeDocument/2006/relationships/slideLayout" Target="../slideLayouts/slideLayout7.xml"/><Relationship Id="rId6" Type="http://schemas.openxmlformats.org/officeDocument/2006/relationships/hyperlink" Target="http://www.nasa.gov/mission_pages/epoxi/index.html" TargetMode="External"/><Relationship Id="rId5" Type="http://schemas.openxmlformats.org/officeDocument/2006/relationships/image" Target="../media/image149.jpeg"/><Relationship Id="rId4" Type="http://schemas.openxmlformats.org/officeDocument/2006/relationships/hyperlink" Target="http://eo1.gsfc.nasa.gov/" TargetMode="External"/><Relationship Id="rId9" Type="http://schemas.openxmlformats.org/officeDocument/2006/relationships/image" Target="../media/image151.jpeg"/></Relationships>
</file>

<file path=ppt/slides/_rels/slide105.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2.jpeg"/><Relationship Id="rId7" Type="http://schemas.openxmlformats.org/officeDocument/2006/relationships/image" Target="../media/image154.jpeg"/><Relationship Id="rId2" Type="http://schemas.openxmlformats.org/officeDocument/2006/relationships/hyperlink" Target="http://www.nasa.gov/mission_pages/galex/index.html" TargetMode="External"/><Relationship Id="rId1" Type="http://schemas.openxmlformats.org/officeDocument/2006/relationships/slideLayout" Target="../slideLayouts/slideLayout7.xml"/><Relationship Id="rId6" Type="http://schemas.openxmlformats.org/officeDocument/2006/relationships/hyperlink" Target="http://www.nasa.gov/mission_pages/goes-n/main/index.html" TargetMode="External"/><Relationship Id="rId5" Type="http://schemas.openxmlformats.org/officeDocument/2006/relationships/hyperlink" Target="http://www.nasa.gov/mission_pages/GLAST/main/index.html" TargetMode="External"/><Relationship Id="rId4" Type="http://schemas.openxmlformats.org/officeDocument/2006/relationships/image" Target="../media/image153.jpeg"/><Relationship Id="rId9" Type="http://schemas.openxmlformats.org/officeDocument/2006/relationships/hyperlink" Target="http://www.nasa.gov/mission_pages/GOES-O/main/index.html"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http://www.jpl.nasa.gov/missions/current/grace.html" TargetMode="External"/><Relationship Id="rId3" Type="http://schemas.openxmlformats.org/officeDocument/2006/relationships/image" Target="../media/image156.jpeg"/><Relationship Id="rId7" Type="http://schemas.openxmlformats.org/officeDocument/2006/relationships/image" Target="../media/image158.jpeg"/><Relationship Id="rId2" Type="http://schemas.openxmlformats.org/officeDocument/2006/relationships/hyperlink" Target="http://www.nasa.gov/mission_pages/GOES-P/main/index.html" TargetMode="External"/><Relationship Id="rId1" Type="http://schemas.openxmlformats.org/officeDocument/2006/relationships/slideLayout" Target="../slideLayouts/slideLayout7.xml"/><Relationship Id="rId6" Type="http://schemas.openxmlformats.org/officeDocument/2006/relationships/hyperlink" Target="http://www.nasa.gov/mission_pages/gpb/index.html" TargetMode="External"/><Relationship Id="rId5" Type="http://schemas.openxmlformats.org/officeDocument/2006/relationships/image" Target="../media/image157.jpeg"/><Relationship Id="rId4" Type="http://schemas.openxmlformats.org/officeDocument/2006/relationships/hyperlink" Target="http://pwg.gsfc.nasa.gov/geotail.shtml" TargetMode="External"/><Relationship Id="rId9" Type="http://schemas.openxmlformats.org/officeDocument/2006/relationships/image" Target="../media/image159.jpeg"/></Relationships>
</file>

<file path=ppt/slides/_rels/slide107.xml.rels><?xml version="1.0" encoding="UTF-8" standalone="yes"?>
<Relationships xmlns="http://schemas.openxmlformats.org/package/2006/relationships"><Relationship Id="rId3" Type="http://schemas.openxmlformats.org/officeDocument/2006/relationships/hyperlink" Target="http://www.isas.jaxa.jp/e/enterp/missions/hayabusa/index.shtml" TargetMode="External"/><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162.jpeg"/><Relationship Id="rId5" Type="http://schemas.openxmlformats.org/officeDocument/2006/relationships/hyperlink" Target="http://www.nasa.gov/mission_pages/herschel/index.html" TargetMode="External"/><Relationship Id="rId4" Type="http://schemas.openxmlformats.org/officeDocument/2006/relationships/image" Target="../media/image161.jpeg"/></Relationships>
</file>

<file path=ppt/slides/_rels/slide108.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165.jpeg"/><Relationship Id="rId2" Type="http://schemas.openxmlformats.org/officeDocument/2006/relationships/hyperlink" Target="http://space.mit.edu/HETE/" TargetMode="External"/><Relationship Id="rId1" Type="http://schemas.openxmlformats.org/officeDocument/2006/relationships/slideLayout" Target="../slideLayouts/slideLayout7.xml"/><Relationship Id="rId6" Type="http://schemas.openxmlformats.org/officeDocument/2006/relationships/hyperlink" Target="http://www.nasa.gov/mission_pages/hubble/index.html" TargetMode="External"/><Relationship Id="rId5" Type="http://schemas.openxmlformats.org/officeDocument/2006/relationships/image" Target="../media/image164.jpeg"/><Relationship Id="rId4" Type="http://schemas.openxmlformats.org/officeDocument/2006/relationships/hyperlink" Target="http://www.nasa.gov/mission_pages/solar-b/index.html"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hyperlink" Target="http://sci.esa.int/science-e/www/area/index.cfm?fareaid=21" TargetMode="External"/><Relationship Id="rId2" Type="http://schemas.openxmlformats.org/officeDocument/2006/relationships/hyperlink" Target="http://www.nasa.gov/mission_pages/ibex/index.html" TargetMode="External"/><Relationship Id="rId1" Type="http://schemas.openxmlformats.org/officeDocument/2006/relationships/slideLayout" Target="../slideLayouts/slideLayout7.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hyperlink" Target="http://icesat.gsfc.nasa.gov/"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hyperlink" Target="http://sealevel.jpl.nasa.gov/mission/jason-1.html" TargetMode="External"/><Relationship Id="rId7" Type="http://schemas.openxmlformats.org/officeDocument/2006/relationships/hyperlink" Target="http://landsat.gsfc.nasa.gov/" TargetMode="External"/><Relationship Id="rId2" Type="http://schemas.openxmlformats.org/officeDocument/2006/relationships/hyperlink" Target="http://www.nasa.gov/mission_pages/station/main/index.html" TargetMode="External"/><Relationship Id="rId1" Type="http://schemas.openxmlformats.org/officeDocument/2006/relationships/slideLayout" Target="../slideLayouts/slideLayout7.xml"/><Relationship Id="rId6" Type="http://schemas.openxmlformats.org/officeDocument/2006/relationships/image" Target="../media/image170.jpeg"/><Relationship Id="rId5" Type="http://schemas.openxmlformats.org/officeDocument/2006/relationships/hyperlink" Target="http://www.nasa.gov/mission_pages/kepler/main/index.html" TargetMode="External"/><Relationship Id="rId4" Type="http://schemas.openxmlformats.org/officeDocument/2006/relationships/image" Target="../media/image169.jpeg"/><Relationship Id="rId9" Type="http://schemas.openxmlformats.org/officeDocument/2006/relationships/image" Target="../media/image172.png"/></Relationships>
</file>

<file path=ppt/slides/_rels/slide111.xml.rels><?xml version="1.0" encoding="UTF-8" standalone="yes"?>
<Relationships xmlns="http://schemas.openxmlformats.org/package/2006/relationships"><Relationship Id="rId8" Type="http://schemas.openxmlformats.org/officeDocument/2006/relationships/hyperlink" Target="http://marsprogram.jpl.nasa.gov/express/" TargetMode="External"/><Relationship Id="rId3" Type="http://schemas.openxmlformats.org/officeDocument/2006/relationships/image" Target="../media/image173.jpeg"/><Relationship Id="rId7" Type="http://schemas.openxmlformats.org/officeDocument/2006/relationships/image" Target="../media/image175.jpeg"/><Relationship Id="rId2" Type="http://schemas.openxmlformats.org/officeDocument/2006/relationships/hyperlink" Target="http://www.nasa.gov/mission_pages/LCROSS/main/index.html" TargetMode="External"/><Relationship Id="rId1" Type="http://schemas.openxmlformats.org/officeDocument/2006/relationships/slideLayout" Target="../slideLayouts/slideLayout7.xml"/><Relationship Id="rId6" Type="http://schemas.openxmlformats.org/officeDocument/2006/relationships/hyperlink" Target="http://www.nasa.gov/mission_pages/lunarquest/main/index.html" TargetMode="External"/><Relationship Id="rId5" Type="http://schemas.openxmlformats.org/officeDocument/2006/relationships/image" Target="../media/image174.jpeg"/><Relationship Id="rId4" Type="http://schemas.openxmlformats.org/officeDocument/2006/relationships/hyperlink" Target="http://www.nasa.gov/mission_pages/LRO/main/index.html" TargetMode="External"/><Relationship Id="rId9" Type="http://schemas.openxmlformats.org/officeDocument/2006/relationships/image" Target="../media/image176.jpeg"/></Relationships>
</file>

<file path=ppt/slides/_rels/slide112.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7.jpeg"/><Relationship Id="rId7" Type="http://schemas.openxmlformats.org/officeDocument/2006/relationships/hyperlink" Target="http://m3.jpl.nasa.gov/" TargetMode="External"/><Relationship Id="rId2" Type="http://schemas.openxmlformats.org/officeDocument/2006/relationships/hyperlink" Target="http://www.nasa.gov/vision/universe/solarsystem/mer_main.html" TargetMode="External"/><Relationship Id="rId1" Type="http://schemas.openxmlformats.org/officeDocument/2006/relationships/slideLayout" Target="../slideLayouts/slideLayout7.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hyperlink" Target="http://mars.jpl.nasa.gov/odyssey/index.html"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www.nasa.gov/mission_pages/newhorizons/main/index.html" TargetMode="External"/><Relationship Id="rId3" Type="http://schemas.openxmlformats.org/officeDocument/2006/relationships/image" Target="../media/image181.jpeg"/><Relationship Id="rId7" Type="http://schemas.openxmlformats.org/officeDocument/2006/relationships/image" Target="../media/image183.jpeg"/><Relationship Id="rId2" Type="http://schemas.openxmlformats.org/officeDocument/2006/relationships/hyperlink" Target="http://www.nasa.gov/mission_pages/messenger/main/index.html" TargetMode="External"/><Relationship Id="rId1" Type="http://schemas.openxmlformats.org/officeDocument/2006/relationships/slideLayout" Target="../slideLayouts/slideLayout7.xml"/><Relationship Id="rId6" Type="http://schemas.openxmlformats.org/officeDocument/2006/relationships/hyperlink" Target="http://www.nasa.gov/mission_pages/NEEMO/index.html" TargetMode="External"/><Relationship Id="rId5" Type="http://schemas.openxmlformats.org/officeDocument/2006/relationships/image" Target="../media/image182.jpeg"/><Relationship Id="rId4" Type="http://schemas.openxmlformats.org/officeDocument/2006/relationships/hyperlink" Target="http://www.nasa.gov/mission_pages/Mini-RF/main/index.html" TargetMode="External"/><Relationship Id="rId9" Type="http://schemas.openxmlformats.org/officeDocument/2006/relationships/image" Target="../media/image184.jpeg"/></Relationships>
</file>

<file path=ppt/slides/_rels/slide114.xml.rels><?xml version="1.0" encoding="UTF-8" standalone="yes"?>
<Relationships xmlns="http://schemas.openxmlformats.org/package/2006/relationships"><Relationship Id="rId8" Type="http://schemas.openxmlformats.org/officeDocument/2006/relationships/hyperlink" Target="http://www.nasa.gov/topics/earth/features/ice_bridge/index.html" TargetMode="External"/><Relationship Id="rId3" Type="http://schemas.openxmlformats.org/officeDocument/2006/relationships/image" Target="../media/image185.jpeg"/><Relationship Id="rId7" Type="http://schemas.openxmlformats.org/officeDocument/2006/relationships/hyperlink" Target="http://www.nasa.gov/mission_pages/ostm/main/index.html" TargetMode="External"/><Relationship Id="rId2" Type="http://schemas.openxmlformats.org/officeDocument/2006/relationships/hyperlink" Target="http://www.nasa.gov/mission_pages/noaa-n/main/index.html" TargetMode="External"/><Relationship Id="rId1" Type="http://schemas.openxmlformats.org/officeDocument/2006/relationships/slideLayout" Target="../slideLayouts/slideLayout7.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hyperlink" Target="http://www.nasa.gov/mission_pages/NOAA-N-Prime/main/index.html" TargetMode="External"/><Relationship Id="rId9" Type="http://schemas.openxmlformats.org/officeDocument/2006/relationships/image" Target="../media/image188.jpeg"/></Relationships>
</file>

<file path=ppt/slides/_rels/slide115.xml.rels><?xml version="1.0" encoding="UTF-8" standalone="yes"?>
<Relationships xmlns="http://schemas.openxmlformats.org/package/2006/relationships"><Relationship Id="rId8" Type="http://schemas.openxmlformats.org/officeDocument/2006/relationships/hyperlink" Target="http://sci.esa.int/science-e/www/area/index.cfm?fareaid=13" TargetMode="External"/><Relationship Id="rId3" Type="http://schemas.openxmlformats.org/officeDocument/2006/relationships/image" Target="../media/image189.jpeg"/><Relationship Id="rId7" Type="http://schemas.openxmlformats.org/officeDocument/2006/relationships/image" Target="../media/image191.jpeg"/><Relationship Id="rId2" Type="http://schemas.openxmlformats.org/officeDocument/2006/relationships/hyperlink" Target="http://www.nasa.gov/mission_pages/planck/index.html" TargetMode="External"/><Relationship Id="rId1" Type="http://schemas.openxmlformats.org/officeDocument/2006/relationships/slideLayout" Target="../slideLayouts/slideLayout7.xml"/><Relationship Id="rId6" Type="http://schemas.openxmlformats.org/officeDocument/2006/relationships/hyperlink" Target="http://hesperia.gsfc.nasa.gov/hessi/" TargetMode="External"/><Relationship Id="rId5" Type="http://schemas.openxmlformats.org/officeDocument/2006/relationships/image" Target="../media/image190.jpeg"/><Relationship Id="rId4" Type="http://schemas.openxmlformats.org/officeDocument/2006/relationships/hyperlink" Target="http://goespoes.gsfc.nasa.gov/poes/project/index.html" TargetMode="External"/><Relationship Id="rId9" Type="http://schemas.openxmlformats.org/officeDocument/2006/relationships/image" Target="../media/image192.jpeg"/></Relationships>
</file>

<file path=ppt/slides/_rels/slide116.xml.rels><?xml version="1.0" encoding="UTF-8" standalone="yes"?>
<Relationships xmlns="http://schemas.openxmlformats.org/package/2006/relationships"><Relationship Id="rId8" Type="http://schemas.openxmlformats.org/officeDocument/2006/relationships/hyperlink" Target="http://www.nasa.gov/mission_pages/SOFIA/index.html" TargetMode="External"/><Relationship Id="rId3" Type="http://schemas.openxmlformats.org/officeDocument/2006/relationships/image" Target="../media/image193.jpeg"/><Relationship Id="rId7" Type="http://schemas.openxmlformats.org/officeDocument/2006/relationships/image" Target="../media/image195.jpeg"/><Relationship Id="rId2" Type="http://schemas.openxmlformats.org/officeDocument/2006/relationships/hyperlink" Target="http://heasarc.gsfc.nasa.gov/docs/xte/xte_1st.html" TargetMode="External"/><Relationship Id="rId1" Type="http://schemas.openxmlformats.org/officeDocument/2006/relationships/slideLayout" Target="../slideLayouts/slideLayout7.xml"/><Relationship Id="rId6" Type="http://schemas.openxmlformats.org/officeDocument/2006/relationships/hyperlink" Target="http://solarsystem.nasa.gov/missions/profile.cfm?MCode=SMART-1" TargetMode="External"/><Relationship Id="rId5" Type="http://schemas.openxmlformats.org/officeDocument/2006/relationships/image" Target="../media/image194.jpeg"/><Relationship Id="rId4" Type="http://schemas.openxmlformats.org/officeDocument/2006/relationships/hyperlink" Target="http://www.nasa.gov/mission_pages/servir/index.html" TargetMode="External"/><Relationship Id="rId9" Type="http://schemas.openxmlformats.org/officeDocument/2006/relationships/image" Target="../media/image196.jpeg"/></Relationships>
</file>

<file path=ppt/slides/_rels/slide117.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image" Target="../media/image197.jpeg"/><Relationship Id="rId7" Type="http://schemas.openxmlformats.org/officeDocument/2006/relationships/image" Target="../media/image199.jpeg"/><Relationship Id="rId2" Type="http://schemas.openxmlformats.org/officeDocument/2006/relationships/hyperlink" Target="http://www.nasa.gov/mission_pages/soho/index.html" TargetMode="External"/><Relationship Id="rId1" Type="http://schemas.openxmlformats.org/officeDocument/2006/relationships/slideLayout" Target="../slideLayouts/slideLayout7.xml"/><Relationship Id="rId6" Type="http://schemas.openxmlformats.org/officeDocument/2006/relationships/hyperlink" Target="http://lasp.colorado.edu/sorce/" TargetMode="External"/><Relationship Id="rId5" Type="http://schemas.openxmlformats.org/officeDocument/2006/relationships/image" Target="../media/image198.jpeg"/><Relationship Id="rId4" Type="http://schemas.openxmlformats.org/officeDocument/2006/relationships/hyperlink" Target="http://www.nasa.gov/mission_pages/sdo/main/index.html" TargetMode="External"/><Relationship Id="rId9" Type="http://schemas.openxmlformats.org/officeDocument/2006/relationships/hyperlink" Target="http://www.nasa.gov/mission_pages/stereo/main/index.html"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http://www.nasa.gov/mission_pages/stardust/main/index.html" TargetMode="External"/><Relationship Id="rId3" Type="http://schemas.openxmlformats.org/officeDocument/2006/relationships/image" Target="../media/image201.jpeg"/><Relationship Id="rId7" Type="http://schemas.openxmlformats.org/officeDocument/2006/relationships/image" Target="../media/image203.jpeg"/><Relationship Id="rId2" Type="http://schemas.openxmlformats.org/officeDocument/2006/relationships/hyperlink" Target="http://www.nasa.gov/mission_pages/smallsats/" TargetMode="External"/><Relationship Id="rId1" Type="http://schemas.openxmlformats.org/officeDocument/2006/relationships/slideLayout" Target="../slideLayouts/slideLayout7.xml"/><Relationship Id="rId6" Type="http://schemas.openxmlformats.org/officeDocument/2006/relationships/hyperlink" Target="http://www.nasa.gov/mission_pages/spitzer/main/index.html" TargetMode="External"/><Relationship Id="rId5" Type="http://schemas.openxmlformats.org/officeDocument/2006/relationships/image" Target="../media/image202.jpeg"/><Relationship Id="rId4" Type="http://schemas.openxmlformats.org/officeDocument/2006/relationships/hyperlink" Target="http://www.nasa.gov/mission_pages/shuttle/main/index.html" TargetMode="External"/><Relationship Id="rId9" Type="http://schemas.openxmlformats.org/officeDocument/2006/relationships/image" Target="../media/image204.jpeg"/></Relationships>
</file>

<file path=ppt/slides/_rels/slide119.xml.rels><?xml version="1.0" encoding="UTF-8" standalone="yes"?>
<Relationships xmlns="http://schemas.openxmlformats.org/package/2006/relationships"><Relationship Id="rId8" Type="http://schemas.openxmlformats.org/officeDocument/2006/relationships/hyperlink" Target="http://www.nasa.gov/mission_pages/terra/index.html" TargetMode="External"/><Relationship Id="rId3" Type="http://schemas.openxmlformats.org/officeDocument/2006/relationships/image" Target="../media/image205.jpeg"/><Relationship Id="rId7" Type="http://schemas.openxmlformats.org/officeDocument/2006/relationships/image" Target="../media/image207.jpeg"/><Relationship Id="rId2" Type="http://schemas.openxmlformats.org/officeDocument/2006/relationships/hyperlink" Target="http://cfa-www.harvard.edu/swas/" TargetMode="External"/><Relationship Id="rId1" Type="http://schemas.openxmlformats.org/officeDocument/2006/relationships/slideLayout" Target="../slideLayouts/slideLayout7.xml"/><Relationship Id="rId6" Type="http://schemas.openxmlformats.org/officeDocument/2006/relationships/hyperlink" Target="http://www.nasa.gov/mission_pages/tacsat-2/main/index.html" TargetMode="External"/><Relationship Id="rId5" Type="http://schemas.openxmlformats.org/officeDocument/2006/relationships/image" Target="../media/image206.jpeg"/><Relationship Id="rId4" Type="http://schemas.openxmlformats.org/officeDocument/2006/relationships/hyperlink" Target="http://www.nasa.gov/mission_pages/swift/main/index.html" TargetMode="External"/><Relationship Id="rId9" Type="http://schemas.openxmlformats.org/officeDocument/2006/relationships/image" Target="../media/image208.jpe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hyperlink" Target="http://www.nasa.gov/mission_pages/TC4" TargetMode="External"/><Relationship Id="rId3" Type="http://schemas.openxmlformats.org/officeDocument/2006/relationships/image" Target="../media/image209.jpeg"/><Relationship Id="rId7" Type="http://schemas.openxmlformats.org/officeDocument/2006/relationships/image" Target="../media/image211.jpeg"/><Relationship Id="rId2" Type="http://schemas.openxmlformats.org/officeDocument/2006/relationships/hyperlink" Target="http://www.nasa.gov/mission_pages/themis/main/index.html" TargetMode="External"/><Relationship Id="rId1" Type="http://schemas.openxmlformats.org/officeDocument/2006/relationships/slideLayout" Target="../slideLayouts/slideLayout7.xml"/><Relationship Id="rId6" Type="http://schemas.openxmlformats.org/officeDocument/2006/relationships/hyperlink" Target="http://www.nasa.gov/mission_pages/tdrs/home/index.html" TargetMode="External"/><Relationship Id="rId5" Type="http://schemas.openxmlformats.org/officeDocument/2006/relationships/image" Target="../media/image210.jpeg"/><Relationship Id="rId4" Type="http://schemas.openxmlformats.org/officeDocument/2006/relationships/hyperlink" Target="http://www.timed.jhuapl.edu/" TargetMode="External"/><Relationship Id="rId9" Type="http://schemas.openxmlformats.org/officeDocument/2006/relationships/image" Target="../media/image212.jpeg"/></Relationships>
</file>

<file path=ppt/slides/_rels/slide121.xml.rels><?xml version="1.0" encoding="UTF-8" standalone="yes"?>
<Relationships xmlns="http://schemas.openxmlformats.org/package/2006/relationships"><Relationship Id="rId8" Type="http://schemas.openxmlformats.org/officeDocument/2006/relationships/image" Target="../media/image215.jpeg"/><Relationship Id="rId3" Type="http://schemas.openxmlformats.org/officeDocument/2006/relationships/hyperlink" Target="http://trmm.gsfc.nasa.gov/" TargetMode="External"/><Relationship Id="rId7" Type="http://schemas.openxmlformats.org/officeDocument/2006/relationships/hyperlink" Target="http://www.nasa.gov/wise" TargetMode="External"/><Relationship Id="rId2" Type="http://schemas.openxmlformats.org/officeDocument/2006/relationships/image" Target="../media/image213.jpeg"/><Relationship Id="rId1" Type="http://schemas.openxmlformats.org/officeDocument/2006/relationships/slideLayout" Target="../slideLayouts/slideLayout7.xml"/><Relationship Id="rId6" Type="http://schemas.openxmlformats.org/officeDocument/2006/relationships/hyperlink" Target="http://www.nasa.gov/mission_pages/WISE/main/index.html" TargetMode="External"/><Relationship Id="rId5" Type="http://schemas.openxmlformats.org/officeDocument/2006/relationships/image" Target="../media/image214.jpeg"/><Relationship Id="rId10" Type="http://schemas.openxmlformats.org/officeDocument/2006/relationships/image" Target="../media/image216.gif"/><Relationship Id="rId4" Type="http://schemas.openxmlformats.org/officeDocument/2006/relationships/hyperlink" Target="http://www.nasa.gov/mission_pages/voyager/index.html" TargetMode="External"/><Relationship Id="rId9" Type="http://schemas.openxmlformats.org/officeDocument/2006/relationships/hyperlink" Target="http://map.gsfc.nasa.gov/"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hyperlink" Target="http://www-spof.gsfc.nasa.gov/istp/wind/" TargetMode="External"/><Relationship Id="rId1" Type="http://schemas.openxmlformats.org/officeDocument/2006/relationships/slideLayout" Target="../slideLayouts/slideLayout7.xml"/><Relationship Id="rId5" Type="http://schemas.openxmlformats.org/officeDocument/2006/relationships/image" Target="../media/image218.jpeg"/><Relationship Id="rId4" Type="http://schemas.openxmlformats.org/officeDocument/2006/relationships/hyperlink" Target="http://sci.esa.int/science-e/www/object/index.cfm?fobjectid=31249"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commerce.senate.gov/public/?a=Files.Serve&amp;File_id=20a7a8bd-50f4-4474-bf1d-f0a6a8824b01"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heavens-above.com/PassDetails.asp?Session=kebgfdhmelklkomljndjdaid&amp;satid=25544&amp;date=40755.343292581" TargetMode="External"/><Relationship Id="rId13" Type="http://schemas.openxmlformats.org/officeDocument/2006/relationships/hyperlink" Target="http://heavens-above.com/PassDetails.asp?Session=kebgfdhmelklkomljndjdaid&amp;satid=25544&amp;date=40757.3955779282" TargetMode="External"/><Relationship Id="rId18" Type="http://schemas.openxmlformats.org/officeDocument/2006/relationships/hyperlink" Target="http://heavens-above.com/PassDetails.asp?Session=kebgfdhmelklkomljndjdaid&amp;satid=25544&amp;date=40760.34169125" TargetMode="External"/><Relationship Id="rId3" Type="http://schemas.openxmlformats.org/officeDocument/2006/relationships/hyperlink" Target="http://heavens-above.com/glossary.aspx?term=altitude&amp;Session=kebgfdhmelklkomljndjdaid" TargetMode="External"/><Relationship Id="rId21" Type="http://schemas.openxmlformats.org/officeDocument/2006/relationships/hyperlink" Target="http://heavens-above.com/PassDetails.asp?Session=kebgfdhmelklkomljndjdaid&amp;satid=25544&amp;date=40761.368309537" TargetMode="External"/><Relationship Id="rId7" Type="http://schemas.openxmlformats.org/officeDocument/2006/relationships/hyperlink" Target="http://heavens-above.com/PassDetails.asp?Session=kebgfdhmelklkomljndjdaid&amp;satid=25544&amp;date=40754.3826255556" TargetMode="External"/><Relationship Id="rId12" Type="http://schemas.openxmlformats.org/officeDocument/2006/relationships/hyperlink" Target="http://heavens-above.com/PassDetails.asp?Session=kebgfdhmelklkomljndjdaid&amp;satid=25544&amp;date=40757.3298776736" TargetMode="External"/><Relationship Id="rId17" Type="http://schemas.openxmlformats.org/officeDocument/2006/relationships/hyperlink" Target="http://heavens-above.com/PassDetails.asp?Session=kebgfdhmelklkomljndjdaid&amp;satid=25544&amp;date=40759.3819500579" TargetMode="External"/><Relationship Id="rId2" Type="http://schemas.openxmlformats.org/officeDocument/2006/relationships/hyperlink" Target="http://heavens-above.com/glossary.aspx?term=magnitude&amp;Session=kebgfdhmelklkomljndjdaid" TargetMode="External"/><Relationship Id="rId16" Type="http://schemas.openxmlformats.org/officeDocument/2006/relationships/hyperlink" Target="http://heavens-above.com/PassDetails.asp?Session=kebgfdhmelklkomljndjdaid&amp;satid=25544&amp;date=40759.3163979051" TargetMode="External"/><Relationship Id="rId20" Type="http://schemas.openxmlformats.org/officeDocument/2006/relationships/hyperlink" Target="http://heavens-above.com/PassDetails.asp?Session=kebgfdhmelklkomljndjdaid&amp;satid=25544&amp;date=40761.302911794" TargetMode="External"/><Relationship Id="rId1" Type="http://schemas.openxmlformats.org/officeDocument/2006/relationships/slideLayout" Target="../slideLayouts/slideLayout7.xml"/><Relationship Id="rId6" Type="http://schemas.openxmlformats.org/officeDocument/2006/relationships/hyperlink" Target="http://heavens-above.com/PassDetails.asp?Session=kebgfdhmelklkomljndjdaid&amp;satid=25544&amp;date=40753.4228271875" TargetMode="External"/><Relationship Id="rId11" Type="http://schemas.openxmlformats.org/officeDocument/2006/relationships/hyperlink" Target="http://heavens-above.com/PassDetails.asp?Session=kebgfdhmelklkomljndjdaid&amp;satid=25544&amp;date=40756.4359323032" TargetMode="External"/><Relationship Id="rId24" Type="http://schemas.openxmlformats.org/officeDocument/2006/relationships/hyperlink" Target="http://heavens-above.com/PassDetails.asp?Session=kebgfdhmelklkomljndjdaid&amp;satid=25544&amp;date=40762.3950598727" TargetMode="External"/><Relationship Id="rId5" Type="http://schemas.openxmlformats.org/officeDocument/2006/relationships/hyperlink" Target="http://heavens-above.com/PassDetails.asp?Session=kebgfdhmelklkomljndjdaid&amp;satid=25544&amp;date=40753.3565996644" TargetMode="External"/><Relationship Id="rId15" Type="http://schemas.openxmlformats.org/officeDocument/2006/relationships/hyperlink" Target="http://heavens-above.com/PassDetails.asp?Session=kebgfdhmelklkomljndjdaid&amp;satid=25544&amp;date=40758.4223383681" TargetMode="External"/><Relationship Id="rId23" Type="http://schemas.openxmlformats.org/officeDocument/2006/relationships/hyperlink" Target="http://heavens-above.com/PassDetails.asp?Session=kebgfdhmelklkomljndjdaid&amp;satid=25544&amp;date=40762.3282378588" TargetMode="External"/><Relationship Id="rId10" Type="http://schemas.openxmlformats.org/officeDocument/2006/relationships/hyperlink" Target="http://heavens-above.com/PassDetails.asp?Session=kebgfdhmelklkomljndjdaid&amp;satid=25544&amp;date=40756.3689334722" TargetMode="External"/><Relationship Id="rId19" Type="http://schemas.openxmlformats.org/officeDocument/2006/relationships/hyperlink" Target="http://heavens-above.com/PassDetails.asp?Session=kebgfdhmelklkomljndjdaid&amp;satid=25544&amp;date=40760.4087180556" TargetMode="External"/><Relationship Id="rId4" Type="http://schemas.openxmlformats.org/officeDocument/2006/relationships/hyperlink" Target="http://heavens-above.com/glossary.aspx?term=azimuth&amp;Session=kebgfdhmelklkomljndjdaid" TargetMode="External"/><Relationship Id="rId9" Type="http://schemas.openxmlformats.org/officeDocument/2006/relationships/hyperlink" Target="http://heavens-above.com/PassDetails.asp?Session=kebgfdhmelklkomljndjdaid&amp;satid=25544&amp;date=40755.4091989699" TargetMode="External"/><Relationship Id="rId14" Type="http://schemas.openxmlformats.org/officeDocument/2006/relationships/hyperlink" Target="http://heavens-above.com/PassDetails.asp?Session=kebgfdhmelklkomljndjdaid&amp;satid=25544&amp;date=40758.3552579514" TargetMode="External"/><Relationship Id="rId22" Type="http://schemas.openxmlformats.org/officeDocument/2006/relationships/hyperlink" Target="http://heavens-above.com/PassDetails.asp?Session=kebgfdhmelklkomljndjdaid&amp;satid=25544&amp;date=40761.4354415394"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secure.wikimedia.org/wikipedia/en/wiki/STS-133"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secure.wikimedia.org/wikipedia/en/wiki/STS-13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secure.wikimedia.org/wikipedia/en/wiki/STS-135"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toolserver.org/~geohack/geohack.php?pagename=Gale_%28crater%29&amp;params=4.6_S_137.2_E_globe:Mars" TargetMode="External"/><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dawn.jpl.nasa.gov/" TargetMode="Externa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6.xml"/><Relationship Id="rId6" Type="http://schemas.openxmlformats.org/officeDocument/2006/relationships/hyperlink" Target="http://www.facebook.com/nasaskeplermission" TargetMode="External"/><Relationship Id="rId5" Type="http://schemas.openxmlformats.org/officeDocument/2006/relationships/hyperlink" Target="http://www.twitter.com/NASAKepler" TargetMode="External"/><Relationship Id="rId4" Type="http://schemas.openxmlformats.org/officeDocument/2006/relationships/image" Target="../media/image110.jpeg"/></Relationships>
</file>

<file path=ppt/slides/_rels/slide8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hyperlink" Target="http://en.wikipedia.org/wiki/25143_Itokawa" TargetMode="External"/><Relationship Id="rId5" Type="http://schemas.openxmlformats.org/officeDocument/2006/relationships/image" Target="../media/image120.jpeg"/><Relationship Id="rId4" Type="http://schemas.openxmlformats.org/officeDocument/2006/relationships/image" Target="../media/image119.jpeg"/></Relationships>
</file>

<file path=ppt/slides/_rels/slide9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6.xml"/><Relationship Id="rId4" Type="http://schemas.openxmlformats.org/officeDocument/2006/relationships/image" Target="../media/image131.png"/></Relationships>
</file>

<file path=ppt/slides/_rels/slide9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800px-Planets2008.jpg"/>
          <p:cNvPicPr>
            <a:picLocks noChangeAspect="1"/>
          </p:cNvPicPr>
          <p:nvPr/>
        </p:nvPicPr>
        <p:blipFill>
          <a:blip r:embed="rId2"/>
          <a:stretch>
            <a:fillRect/>
          </a:stretch>
        </p:blipFill>
        <p:spPr>
          <a:xfrm>
            <a:off x="0" y="990600"/>
            <a:ext cx="9211733" cy="5181600"/>
          </a:xfrm>
          <a:prstGeom prst="rect">
            <a:avLst/>
          </a:prstGeom>
        </p:spPr>
      </p:pic>
      <p:sp>
        <p:nvSpPr>
          <p:cNvPr id="2" name="Title 1"/>
          <p:cNvSpPr>
            <a:spLocks noGrp="1"/>
          </p:cNvSpPr>
          <p:nvPr>
            <p:ph type="ctrTitle"/>
          </p:nvPr>
        </p:nvSpPr>
        <p:spPr>
          <a:xfrm>
            <a:off x="0" y="0"/>
            <a:ext cx="8763000" cy="1828800"/>
          </a:xfrm>
        </p:spPr>
        <p:txBody>
          <a:bodyPr>
            <a:normAutofit/>
          </a:bodyPr>
          <a:lstStyle/>
          <a:p>
            <a:r>
              <a:rPr lang="en-US" sz="4800" i="1" dirty="0" smtClean="0">
                <a:solidFill>
                  <a:srgbClr val="FFC000"/>
                </a:solidFill>
              </a:rPr>
              <a:t>State of the Solar System </a:t>
            </a:r>
            <a:r>
              <a:rPr lang="en-US" sz="4800" dirty="0" smtClean="0">
                <a:solidFill>
                  <a:srgbClr val="FFC000"/>
                </a:solidFill>
              </a:rPr>
              <a:t>2011</a:t>
            </a:r>
            <a:endParaRPr lang="en-US" sz="4800" dirty="0">
              <a:solidFill>
                <a:srgbClr val="FFC000"/>
              </a:solidFill>
            </a:endParaRPr>
          </a:p>
        </p:txBody>
      </p:sp>
      <p:sp>
        <p:nvSpPr>
          <p:cNvPr id="3" name="Subtitle 2"/>
          <p:cNvSpPr>
            <a:spLocks noGrp="1"/>
          </p:cNvSpPr>
          <p:nvPr>
            <p:ph type="subTitle" idx="1"/>
          </p:nvPr>
        </p:nvSpPr>
        <p:spPr>
          <a:xfrm>
            <a:off x="3124200" y="4572000"/>
            <a:ext cx="7092696" cy="1475936"/>
          </a:xfrm>
        </p:spPr>
        <p:txBody>
          <a:bodyPr>
            <a:normAutofit fontScale="62500" lnSpcReduction="20000"/>
          </a:bodyPr>
          <a:lstStyle/>
          <a:p>
            <a:pPr algn="l"/>
            <a:r>
              <a:rPr lang="en-US" b="1" dirty="0" smtClean="0">
                <a:solidFill>
                  <a:srgbClr val="FFC000"/>
                </a:solidFill>
              </a:rPr>
              <a:t>DIVERSICON 19 </a:t>
            </a:r>
          </a:p>
          <a:p>
            <a:pPr algn="l"/>
            <a:r>
              <a:rPr lang="en-US" b="1" dirty="0" smtClean="0">
                <a:solidFill>
                  <a:srgbClr val="FFC000"/>
                </a:solidFill>
              </a:rPr>
              <a:t>“Dark Descents, Ascending Wonders” </a:t>
            </a:r>
          </a:p>
          <a:p>
            <a:pPr algn="l"/>
            <a:r>
              <a:rPr lang="en-US" b="1" dirty="0" smtClean="0">
                <a:solidFill>
                  <a:srgbClr val="FFC000"/>
                </a:solidFill>
              </a:rPr>
              <a:t>July 29-31, 2011 </a:t>
            </a:r>
          </a:p>
          <a:p>
            <a:pPr algn="l"/>
            <a:r>
              <a:rPr lang="en-US" b="1" dirty="0" smtClean="0">
                <a:solidFill>
                  <a:srgbClr val="FFC000"/>
                </a:solidFill>
              </a:rPr>
              <a:t>Best Western—Bandana Square</a:t>
            </a:r>
            <a:br>
              <a:rPr lang="en-US" b="1" dirty="0" smtClean="0">
                <a:solidFill>
                  <a:srgbClr val="FFC000"/>
                </a:solidFill>
              </a:rPr>
            </a:br>
            <a:r>
              <a:rPr lang="en-US" b="1" dirty="0" smtClean="0">
                <a:solidFill>
                  <a:srgbClr val="FFC000"/>
                </a:solidFill>
              </a:rPr>
              <a:t>1010 W Bandana Blvd</a:t>
            </a:r>
            <a:br>
              <a:rPr lang="en-US" b="1" dirty="0" smtClean="0">
                <a:solidFill>
                  <a:srgbClr val="FFC000"/>
                </a:solidFill>
              </a:rPr>
            </a:br>
            <a:r>
              <a:rPr lang="en-US" b="1" dirty="0" smtClean="0">
                <a:solidFill>
                  <a:srgbClr val="FFC000"/>
                </a:solidFill>
              </a:rPr>
              <a:t>St Paul, MN 55108-5107</a:t>
            </a:r>
            <a:endParaRPr lang="en-US" b="1" dirty="0">
              <a:solidFill>
                <a:srgbClr val="FFC000"/>
              </a:solidFill>
            </a:endParaRPr>
          </a:p>
        </p:txBody>
      </p:sp>
      <p:sp>
        <p:nvSpPr>
          <p:cNvPr id="4" name="TextBox 3"/>
          <p:cNvSpPr txBox="1"/>
          <p:nvPr/>
        </p:nvSpPr>
        <p:spPr>
          <a:xfrm>
            <a:off x="1143000" y="3200400"/>
            <a:ext cx="8001000" cy="830997"/>
          </a:xfrm>
          <a:prstGeom prst="rect">
            <a:avLst/>
          </a:prstGeom>
          <a:noFill/>
        </p:spPr>
        <p:txBody>
          <a:bodyPr wrap="square" rtlCol="0">
            <a:spAutoFit/>
          </a:bodyPr>
          <a:lstStyle/>
          <a:p>
            <a:r>
              <a:rPr lang="en-US" sz="2400" dirty="0" smtClean="0"/>
              <a:t>With </a:t>
            </a:r>
            <a:br>
              <a:rPr lang="en-US" sz="2400" dirty="0" smtClean="0"/>
            </a:br>
            <a:r>
              <a:rPr lang="en-US" sz="2400" dirty="0" smtClean="0"/>
              <a:t>Paul Richards, Hank </a:t>
            </a:r>
            <a:r>
              <a:rPr lang="en-US" sz="2400" dirty="0" err="1" smtClean="0"/>
              <a:t>Lederer</a:t>
            </a:r>
            <a:r>
              <a:rPr lang="en-US" sz="2400" dirty="0" smtClean="0"/>
              <a:t>, Michael </a:t>
            </a:r>
            <a:r>
              <a:rPr lang="en-US" sz="2400" dirty="0" err="1" smtClean="0"/>
              <a:t>Kauper</a:t>
            </a:r>
            <a:r>
              <a:rPr lang="en-US" sz="2400" dirty="0" smtClean="0"/>
              <a:t> &amp;  Ben </a:t>
            </a:r>
            <a:r>
              <a:rPr lang="en-US" sz="2400" dirty="0" err="1" smtClean="0"/>
              <a:t>Huset</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1" name="Picture 3"/>
          <p:cNvPicPr>
            <a:picLocks noChangeAspect="1" noChangeArrowheads="1"/>
          </p:cNvPicPr>
          <p:nvPr/>
        </p:nvPicPr>
        <p:blipFill>
          <a:blip r:embed="rId2" cstate="print"/>
          <a:srcRect/>
          <a:stretch>
            <a:fillRect/>
          </a:stretch>
        </p:blipFill>
        <p:spPr bwMode="auto">
          <a:xfrm>
            <a:off x="0" y="0"/>
            <a:ext cx="9144000" cy="7086600"/>
          </a:xfrm>
          <a:prstGeom prst="rect">
            <a:avLst/>
          </a:prstGeom>
          <a:noFill/>
          <a:ln w="9525">
            <a:noFill/>
            <a:miter lim="800000"/>
            <a:headEnd/>
            <a:tailEnd/>
          </a:ln>
          <a:effectLst/>
        </p:spPr>
      </p:pic>
      <p:sp>
        <p:nvSpPr>
          <p:cNvPr id="6" name="Rectangle 5"/>
          <p:cNvSpPr/>
          <p:nvPr/>
        </p:nvSpPr>
        <p:spPr>
          <a:xfrm>
            <a:off x="-152400" y="4724400"/>
            <a:ext cx="9144000" cy="175432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rPr>
              <a:t>Nov 26, 2010 –Mar 16, 2011:</a:t>
            </a:r>
            <a:br>
              <a:rPr lang="en-US" sz="5400" b="1" cap="none" spc="0" dirty="0" smtClean="0">
                <a:ln w="11430"/>
                <a:solidFill>
                  <a:srgbClr val="FFC000"/>
                </a:solidFill>
                <a:effectLst>
                  <a:outerShdw blurRad="80000" dist="40000" dir="5040000" algn="tl">
                    <a:srgbClr val="000000">
                      <a:alpha val="30000"/>
                    </a:srgbClr>
                  </a:outerShdw>
                </a:effectLst>
              </a:rPr>
            </a:br>
            <a:r>
              <a:rPr lang="en-US" sz="5400" b="1" cap="none" spc="0" dirty="0" smtClean="0">
                <a:ln w="11430"/>
                <a:solidFill>
                  <a:srgbClr val="FFC000"/>
                </a:solidFill>
                <a:effectLst>
                  <a:outerShdw blurRad="80000" dist="40000" dir="5040000" algn="tl">
                    <a:srgbClr val="000000">
                      <a:alpha val="30000"/>
                    </a:srgbClr>
                  </a:outerShdw>
                </a:effectLst>
              </a:rPr>
              <a:t>ISS-26</a:t>
            </a:r>
            <a:endParaRPr lang="en-US" sz="5400" b="1" cap="none" spc="0" dirty="0">
              <a:ln w="11430"/>
              <a:solidFill>
                <a:srgbClr val="FFC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201main_ace.jpg"/>
          <p:cNvPicPr>
            <a:picLocks noChangeAspect="1"/>
          </p:cNvPicPr>
          <p:nvPr/>
        </p:nvPicPr>
        <p:blipFill>
          <a:blip r:embed="rId2"/>
          <a:stretch>
            <a:fillRect/>
          </a:stretch>
        </p:blipFill>
        <p:spPr>
          <a:xfrm>
            <a:off x="381000" y="457200"/>
            <a:ext cx="952500" cy="714375"/>
          </a:xfrm>
          <a:prstGeom prst="rect">
            <a:avLst/>
          </a:prstGeom>
        </p:spPr>
      </p:pic>
      <p:sp>
        <p:nvSpPr>
          <p:cNvPr id="3" name="TextBox 2"/>
          <p:cNvSpPr txBox="1"/>
          <p:nvPr/>
        </p:nvSpPr>
        <p:spPr>
          <a:xfrm>
            <a:off x="1447800" y="304800"/>
            <a:ext cx="7543800" cy="2308324"/>
          </a:xfrm>
          <a:prstGeom prst="rect">
            <a:avLst/>
          </a:prstGeom>
          <a:noFill/>
        </p:spPr>
        <p:txBody>
          <a:bodyPr wrap="square" rtlCol="0">
            <a:spAutoFit/>
          </a:bodyPr>
          <a:lstStyle/>
          <a:p>
            <a:r>
              <a:rPr lang="en-US" b="1" dirty="0" smtClean="0">
                <a:hlinkClick r:id="rId3"/>
              </a:rPr>
              <a:t>Advanced Composition Explorer (ACE)  </a:t>
            </a:r>
            <a:r>
              <a:rPr lang="en-US" b="1" dirty="0" smtClean="0"/>
              <a:t/>
            </a:r>
            <a:br>
              <a:rPr lang="en-US" b="1" dirty="0" smtClean="0"/>
            </a:br>
            <a:r>
              <a:rPr lang="en-US" dirty="0" smtClean="0"/>
              <a:t> ACE orbits the L1 libration point which is a point of Earth-Sun gravitational equilibrium about 1.5 million km from Earth From its location at L1 ACE has a prime view of the solar wind, interplanetary magnetic field and higher energy particles accelerated by the Sun, as well as particles accelerated in the </a:t>
            </a:r>
            <a:r>
              <a:rPr lang="en-US" dirty="0" err="1" smtClean="0"/>
              <a:t>heliosphere</a:t>
            </a:r>
            <a:r>
              <a:rPr lang="en-US" dirty="0" smtClean="0"/>
              <a:t> and the galactic regions beyond. </a:t>
            </a:r>
            <a:r>
              <a:rPr lang="en-US" b="1" dirty="0" smtClean="0"/>
              <a:t/>
            </a:r>
            <a:br>
              <a:rPr lang="en-US" b="1" dirty="0" smtClean="0"/>
            </a:br>
            <a:r>
              <a:rPr lang="en-US" b="1" dirty="0" smtClean="0"/>
              <a:t> http://www.srl.caltech.edu/ACE/</a:t>
            </a:r>
          </a:p>
          <a:p>
            <a:endParaRPr lang="en-US" dirty="0"/>
          </a:p>
        </p:txBody>
      </p:sp>
      <p:pic>
        <p:nvPicPr>
          <p:cNvPr id="4" name="Picture 3" descr="202202main_aim.jpg"/>
          <p:cNvPicPr>
            <a:picLocks noChangeAspect="1"/>
          </p:cNvPicPr>
          <p:nvPr/>
        </p:nvPicPr>
        <p:blipFill>
          <a:blip r:embed="rId4"/>
          <a:stretch>
            <a:fillRect/>
          </a:stretch>
        </p:blipFill>
        <p:spPr>
          <a:xfrm>
            <a:off x="228600" y="3048000"/>
            <a:ext cx="952500" cy="714375"/>
          </a:xfrm>
          <a:prstGeom prst="rect">
            <a:avLst/>
          </a:prstGeom>
        </p:spPr>
      </p:pic>
      <p:sp>
        <p:nvSpPr>
          <p:cNvPr id="5" name="TextBox 4"/>
          <p:cNvSpPr txBox="1"/>
          <p:nvPr/>
        </p:nvSpPr>
        <p:spPr>
          <a:xfrm>
            <a:off x="1447800" y="2819400"/>
            <a:ext cx="6781800" cy="1477328"/>
          </a:xfrm>
          <a:prstGeom prst="rect">
            <a:avLst/>
          </a:prstGeom>
          <a:noFill/>
        </p:spPr>
        <p:txBody>
          <a:bodyPr wrap="square" rtlCol="0">
            <a:spAutoFit/>
          </a:bodyPr>
          <a:lstStyle/>
          <a:p>
            <a:r>
              <a:rPr lang="en-US" b="1" dirty="0" smtClean="0">
                <a:hlinkClick r:id="rId5"/>
              </a:rPr>
              <a:t>AIM: </a:t>
            </a:r>
            <a:r>
              <a:rPr lang="en-US" b="1" dirty="0" err="1" smtClean="0">
                <a:hlinkClick r:id="rId5"/>
              </a:rPr>
              <a:t>Aeronomy</a:t>
            </a:r>
            <a:r>
              <a:rPr lang="en-US" b="1" dirty="0" smtClean="0">
                <a:hlinkClick r:id="rId5"/>
              </a:rPr>
              <a:t> of Ice in the Mesosphere</a:t>
            </a:r>
            <a:r>
              <a:rPr lang="en-US" b="1" dirty="0" smtClean="0"/>
              <a:t/>
            </a:r>
            <a:br>
              <a:rPr lang="en-US" b="1" dirty="0" smtClean="0"/>
            </a:br>
            <a:r>
              <a:rPr lang="en-US" dirty="0" smtClean="0"/>
              <a:t> AIM's two-year mission is to study Polar Mesospheric Clouds, the Earth’s highest clouds, which form an icy membrane 50 miles above the surface at the edge of space.</a:t>
            </a:r>
            <a:endParaRPr lang="en-US" b="1" dirty="0" smtClean="0"/>
          </a:p>
          <a:p>
            <a:r>
              <a:rPr lang="en-US" b="1" dirty="0" smtClean="0"/>
              <a:t>http://www.nasa.gov/mission_pages/aim/index.html</a:t>
            </a:r>
            <a:endParaRPr lang="en-US" b="1" dirty="0"/>
          </a:p>
        </p:txBody>
      </p:sp>
      <p:pic>
        <p:nvPicPr>
          <p:cNvPr id="6" name="Picture 5" descr="202203main_aqua.jpg"/>
          <p:cNvPicPr>
            <a:picLocks noChangeAspect="1"/>
          </p:cNvPicPr>
          <p:nvPr/>
        </p:nvPicPr>
        <p:blipFill>
          <a:blip r:embed="rId6"/>
          <a:stretch>
            <a:fillRect/>
          </a:stretch>
        </p:blipFill>
        <p:spPr>
          <a:xfrm>
            <a:off x="228600" y="4800600"/>
            <a:ext cx="952500" cy="714375"/>
          </a:xfrm>
          <a:prstGeom prst="rect">
            <a:avLst/>
          </a:prstGeom>
        </p:spPr>
      </p:pic>
      <p:sp>
        <p:nvSpPr>
          <p:cNvPr id="7" name="TextBox 6"/>
          <p:cNvSpPr txBox="1"/>
          <p:nvPr/>
        </p:nvSpPr>
        <p:spPr>
          <a:xfrm>
            <a:off x="1295400" y="4572000"/>
            <a:ext cx="7315200" cy="1477328"/>
          </a:xfrm>
          <a:prstGeom prst="rect">
            <a:avLst/>
          </a:prstGeom>
          <a:noFill/>
        </p:spPr>
        <p:txBody>
          <a:bodyPr wrap="square" rtlCol="0">
            <a:spAutoFit/>
          </a:bodyPr>
          <a:lstStyle/>
          <a:p>
            <a:r>
              <a:rPr lang="en-US" b="1" dirty="0" smtClean="0">
                <a:hlinkClick r:id="rId7"/>
              </a:rPr>
              <a:t>Aqua</a:t>
            </a:r>
            <a:r>
              <a:rPr lang="en-US" b="1" dirty="0" smtClean="0"/>
              <a:t/>
            </a:r>
            <a:br>
              <a:rPr lang="en-US" b="1" dirty="0" smtClean="0"/>
            </a:br>
            <a:r>
              <a:rPr lang="en-US" dirty="0" smtClean="0"/>
              <a:t> Aqua, Latin for water, is a NASA Earth Science satellite mission named for the large amount of information that the mission will be collecting about the Earth's water cycle.</a:t>
            </a:r>
            <a:endParaRPr lang="en-US" b="1" dirty="0" smtClean="0"/>
          </a:p>
          <a:p>
            <a:r>
              <a:rPr lang="en-US" b="1" dirty="0" smtClean="0"/>
              <a:t>http://www.nasa.gov/mission_pages/aqua/index.html</a:t>
            </a:r>
            <a:endParaRPr lang="en-US" b="1"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381000"/>
            <a:ext cx="7010400" cy="1477328"/>
          </a:xfrm>
          <a:prstGeom prst="rect">
            <a:avLst/>
          </a:prstGeom>
          <a:noFill/>
        </p:spPr>
        <p:txBody>
          <a:bodyPr wrap="square" rtlCol="0">
            <a:spAutoFit/>
          </a:bodyPr>
          <a:lstStyle/>
          <a:p>
            <a:r>
              <a:rPr lang="en-US" b="1" dirty="0" smtClean="0">
                <a:hlinkClick r:id="rId2"/>
              </a:rPr>
              <a:t>ARCTAS</a:t>
            </a:r>
            <a:endParaRPr lang="en-US" b="1" dirty="0" smtClean="0"/>
          </a:p>
          <a:p>
            <a:r>
              <a:rPr lang="en-US" dirty="0" smtClean="0"/>
              <a:t>Arctic Research of the Composition of the Troposphere from Aircraft and Satellites</a:t>
            </a:r>
            <a:br>
              <a:rPr lang="en-US" dirty="0" smtClean="0"/>
            </a:br>
            <a:r>
              <a:rPr lang="en-US" b="1" dirty="0" smtClean="0"/>
              <a:t> http://www.nasa.gov/mission_pages/arctas/</a:t>
            </a:r>
          </a:p>
          <a:p>
            <a:endParaRPr lang="en-US" dirty="0"/>
          </a:p>
        </p:txBody>
      </p:sp>
      <p:pic>
        <p:nvPicPr>
          <p:cNvPr id="3" name="Picture 2" descr="220488main_arctic.jpg"/>
          <p:cNvPicPr>
            <a:picLocks noChangeAspect="1"/>
          </p:cNvPicPr>
          <p:nvPr/>
        </p:nvPicPr>
        <p:blipFill>
          <a:blip r:embed="rId3"/>
          <a:stretch>
            <a:fillRect/>
          </a:stretch>
        </p:blipFill>
        <p:spPr>
          <a:xfrm>
            <a:off x="304801" y="457200"/>
            <a:ext cx="1320800" cy="990600"/>
          </a:xfrm>
          <a:prstGeom prst="rect">
            <a:avLst/>
          </a:prstGeom>
        </p:spPr>
      </p:pic>
      <p:sp>
        <p:nvSpPr>
          <p:cNvPr id="4" name="TextBox 3"/>
          <p:cNvSpPr txBox="1"/>
          <p:nvPr/>
        </p:nvSpPr>
        <p:spPr>
          <a:xfrm>
            <a:off x="1828800" y="1905000"/>
            <a:ext cx="6705600" cy="1754326"/>
          </a:xfrm>
          <a:prstGeom prst="rect">
            <a:avLst/>
          </a:prstGeom>
          <a:noFill/>
        </p:spPr>
        <p:txBody>
          <a:bodyPr wrap="square" rtlCol="0">
            <a:spAutoFit/>
          </a:bodyPr>
          <a:lstStyle/>
          <a:p>
            <a:r>
              <a:rPr lang="en-US" b="1" dirty="0" smtClean="0">
                <a:hlinkClick r:id="rId4"/>
              </a:rPr>
              <a:t>Astro-E2/</a:t>
            </a:r>
            <a:r>
              <a:rPr lang="en-US" b="1" dirty="0" err="1" smtClean="0">
                <a:hlinkClick r:id="rId4"/>
              </a:rPr>
              <a:t>Suzaku</a:t>
            </a:r>
            <a:endParaRPr lang="en-US" b="1" dirty="0" smtClean="0"/>
          </a:p>
          <a:p>
            <a:r>
              <a:rPr lang="en-US" dirty="0" smtClean="0"/>
              <a:t>The </a:t>
            </a:r>
            <a:r>
              <a:rPr lang="en-US" dirty="0" err="1" smtClean="0"/>
              <a:t>Suzaku</a:t>
            </a:r>
            <a:r>
              <a:rPr lang="en-US" dirty="0" smtClean="0"/>
              <a:t> mission is a joint effort of JAXA and NASA designed to discover more about the x-ray universe.</a:t>
            </a:r>
            <a:br>
              <a:rPr lang="en-US" dirty="0" smtClean="0"/>
            </a:br>
            <a:r>
              <a:rPr lang="en-US" dirty="0" smtClean="0"/>
              <a:t> </a:t>
            </a:r>
            <a:r>
              <a:rPr lang="en-US" b="1" dirty="0" smtClean="0"/>
              <a:t>http://www.nasa.gov/mission_pages/astro-e2/main/index.html </a:t>
            </a:r>
            <a:r>
              <a:rPr lang="en-US" dirty="0" smtClean="0"/>
              <a:t/>
            </a:r>
            <a:br>
              <a:rPr lang="en-US" dirty="0" smtClean="0"/>
            </a:br>
            <a:endParaRPr lang="en-US" dirty="0" smtClean="0"/>
          </a:p>
          <a:p>
            <a:endParaRPr lang="en-US" dirty="0"/>
          </a:p>
        </p:txBody>
      </p:sp>
      <p:pic>
        <p:nvPicPr>
          <p:cNvPr id="5" name="Picture 4" descr="202204main_AstroE2.jpg"/>
          <p:cNvPicPr>
            <a:picLocks noChangeAspect="1"/>
          </p:cNvPicPr>
          <p:nvPr/>
        </p:nvPicPr>
        <p:blipFill>
          <a:blip r:embed="rId5"/>
          <a:stretch>
            <a:fillRect/>
          </a:stretch>
        </p:blipFill>
        <p:spPr>
          <a:xfrm>
            <a:off x="304800" y="1905000"/>
            <a:ext cx="1422400" cy="1066800"/>
          </a:xfrm>
          <a:prstGeom prst="rect">
            <a:avLst/>
          </a:prstGeom>
        </p:spPr>
      </p:pic>
      <p:pic>
        <p:nvPicPr>
          <p:cNvPr id="6" name="Picture 5" descr="202205main_aura.jpg"/>
          <p:cNvPicPr>
            <a:picLocks noChangeAspect="1"/>
          </p:cNvPicPr>
          <p:nvPr/>
        </p:nvPicPr>
        <p:blipFill>
          <a:blip r:embed="rId6"/>
          <a:stretch>
            <a:fillRect/>
          </a:stretch>
        </p:blipFill>
        <p:spPr>
          <a:xfrm>
            <a:off x="304800" y="3276600"/>
            <a:ext cx="1422400" cy="1066800"/>
          </a:xfrm>
          <a:prstGeom prst="rect">
            <a:avLst/>
          </a:prstGeom>
        </p:spPr>
      </p:pic>
      <p:sp>
        <p:nvSpPr>
          <p:cNvPr id="7" name="TextBox 6"/>
          <p:cNvSpPr txBox="1"/>
          <p:nvPr/>
        </p:nvSpPr>
        <p:spPr>
          <a:xfrm>
            <a:off x="1905000" y="3276600"/>
            <a:ext cx="6034729" cy="1200329"/>
          </a:xfrm>
          <a:prstGeom prst="rect">
            <a:avLst/>
          </a:prstGeom>
          <a:noFill/>
        </p:spPr>
        <p:txBody>
          <a:bodyPr wrap="none" rtlCol="0">
            <a:spAutoFit/>
          </a:bodyPr>
          <a:lstStyle/>
          <a:p>
            <a:r>
              <a:rPr lang="en-US" b="1" dirty="0" smtClean="0">
                <a:hlinkClick r:id="rId7"/>
              </a:rPr>
              <a:t>Aura Mission</a:t>
            </a:r>
            <a:endParaRPr lang="en-US" b="1" dirty="0" smtClean="0"/>
          </a:p>
          <a:p>
            <a:r>
              <a:rPr lang="en-US" dirty="0" smtClean="0"/>
              <a:t>A mission dedicated to the health of Earth's atmosphere.</a:t>
            </a:r>
            <a:br>
              <a:rPr lang="en-US" dirty="0" smtClean="0"/>
            </a:br>
            <a:r>
              <a:rPr lang="en-US" dirty="0" smtClean="0"/>
              <a:t> </a:t>
            </a:r>
            <a:r>
              <a:rPr lang="en-US" b="1" dirty="0" smtClean="0"/>
              <a:t>http://www.nasa.gov/mission_pages/aura/main/index.html</a:t>
            </a:r>
          </a:p>
          <a:p>
            <a:endParaRPr lang="en-US" dirty="0"/>
          </a:p>
        </p:txBody>
      </p:sp>
      <p:sp>
        <p:nvSpPr>
          <p:cNvPr id="8" name="TextBox 7"/>
          <p:cNvSpPr txBox="1"/>
          <p:nvPr/>
        </p:nvSpPr>
        <p:spPr>
          <a:xfrm>
            <a:off x="1981200" y="4648200"/>
            <a:ext cx="6400800" cy="1477328"/>
          </a:xfrm>
          <a:prstGeom prst="rect">
            <a:avLst/>
          </a:prstGeom>
          <a:noFill/>
        </p:spPr>
        <p:txBody>
          <a:bodyPr wrap="square" rtlCol="0">
            <a:spAutoFit/>
          </a:bodyPr>
          <a:lstStyle/>
          <a:p>
            <a:r>
              <a:rPr lang="en-US" b="1" dirty="0" smtClean="0">
                <a:hlinkClick r:id="rId8"/>
              </a:rPr>
              <a:t>CALIPSO</a:t>
            </a:r>
            <a:endParaRPr lang="en-US" b="1" dirty="0" smtClean="0"/>
          </a:p>
          <a:p>
            <a:r>
              <a:rPr lang="en-US" dirty="0" smtClean="0"/>
              <a:t>CALIPSO will provide the next generation of climate observations, drastically improving our ability to predict climate change and to study the air we breathe.</a:t>
            </a:r>
            <a:br>
              <a:rPr lang="en-US" dirty="0" smtClean="0"/>
            </a:br>
            <a:r>
              <a:rPr lang="en-US" dirty="0" smtClean="0"/>
              <a:t> </a:t>
            </a:r>
            <a:r>
              <a:rPr lang="en-US" b="1" dirty="0" smtClean="0"/>
              <a:t>http://www.nasa.gov/mission_pages/calipso/main/index.html</a:t>
            </a:r>
            <a:endParaRPr lang="en-US" b="1" dirty="0"/>
          </a:p>
        </p:txBody>
      </p:sp>
      <p:pic>
        <p:nvPicPr>
          <p:cNvPr id="13" name="Picture 12" descr="202206main_CALIPSO.jpg"/>
          <p:cNvPicPr>
            <a:picLocks noChangeAspect="1"/>
          </p:cNvPicPr>
          <p:nvPr/>
        </p:nvPicPr>
        <p:blipFill>
          <a:blip r:embed="rId9"/>
          <a:stretch>
            <a:fillRect/>
          </a:stretch>
        </p:blipFill>
        <p:spPr>
          <a:xfrm>
            <a:off x="304800" y="4648200"/>
            <a:ext cx="1422400" cy="1066800"/>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207main_cassini.jpg"/>
          <p:cNvPicPr>
            <a:picLocks noChangeAspect="1"/>
          </p:cNvPicPr>
          <p:nvPr/>
        </p:nvPicPr>
        <p:blipFill>
          <a:blip r:embed="rId2"/>
          <a:stretch>
            <a:fillRect/>
          </a:stretch>
        </p:blipFill>
        <p:spPr>
          <a:xfrm>
            <a:off x="381000" y="609600"/>
            <a:ext cx="1219200" cy="914400"/>
          </a:xfrm>
          <a:prstGeom prst="rect">
            <a:avLst/>
          </a:prstGeom>
        </p:spPr>
      </p:pic>
      <p:sp>
        <p:nvSpPr>
          <p:cNvPr id="3" name="TextBox 2"/>
          <p:cNvSpPr txBox="1"/>
          <p:nvPr/>
        </p:nvSpPr>
        <p:spPr>
          <a:xfrm>
            <a:off x="1752600" y="457200"/>
            <a:ext cx="6234014" cy="1200329"/>
          </a:xfrm>
          <a:prstGeom prst="rect">
            <a:avLst/>
          </a:prstGeom>
          <a:noFill/>
        </p:spPr>
        <p:txBody>
          <a:bodyPr wrap="none" rtlCol="0">
            <a:spAutoFit/>
          </a:bodyPr>
          <a:lstStyle/>
          <a:p>
            <a:r>
              <a:rPr lang="en-US" b="1" dirty="0" smtClean="0">
                <a:hlinkClick r:id="rId3"/>
              </a:rPr>
              <a:t>Cassini-Huygens Mission</a:t>
            </a:r>
            <a:endParaRPr lang="en-US" b="1" dirty="0" smtClean="0"/>
          </a:p>
          <a:p>
            <a:r>
              <a:rPr lang="en-US" dirty="0" smtClean="0"/>
              <a:t>Unlocking the secrets of Saturn.</a:t>
            </a:r>
            <a:br>
              <a:rPr lang="en-US" dirty="0" smtClean="0"/>
            </a:br>
            <a:r>
              <a:rPr lang="en-US" b="1" dirty="0" smtClean="0"/>
              <a:t> http://www.nasa.gov/mission_pages/cassini/main/index.html</a:t>
            </a:r>
          </a:p>
          <a:p>
            <a:endParaRPr lang="en-US" dirty="0"/>
          </a:p>
        </p:txBody>
      </p:sp>
      <p:sp>
        <p:nvSpPr>
          <p:cNvPr id="4" name="TextBox 3"/>
          <p:cNvSpPr txBox="1"/>
          <p:nvPr/>
        </p:nvSpPr>
        <p:spPr>
          <a:xfrm>
            <a:off x="1828800" y="1600200"/>
            <a:ext cx="6934200" cy="1477328"/>
          </a:xfrm>
          <a:prstGeom prst="rect">
            <a:avLst/>
          </a:prstGeom>
          <a:noFill/>
        </p:spPr>
        <p:txBody>
          <a:bodyPr wrap="square" rtlCol="0">
            <a:spAutoFit/>
          </a:bodyPr>
          <a:lstStyle/>
          <a:p>
            <a:r>
              <a:rPr lang="en-US" b="1" dirty="0" smtClean="0">
                <a:hlinkClick r:id="rId4"/>
              </a:rPr>
              <a:t>Chandra X-ray Observatory</a:t>
            </a:r>
            <a:endParaRPr lang="en-US" b="1" dirty="0" smtClean="0"/>
          </a:p>
          <a:p>
            <a:r>
              <a:rPr lang="en-US" dirty="0" smtClean="0"/>
              <a:t>NASA's Chandra X-Ray Observatory probes the mysteries of space with unprecedented x-ray images that help to unravel the structure and evolution of the universe.</a:t>
            </a:r>
          </a:p>
          <a:p>
            <a:r>
              <a:rPr lang="en-US" b="1" dirty="0" smtClean="0"/>
              <a:t>http://www.nasa.gov/mission_pages/chandra/main/index.html</a:t>
            </a:r>
            <a:endParaRPr lang="en-US" b="1" dirty="0"/>
          </a:p>
        </p:txBody>
      </p:sp>
      <p:pic>
        <p:nvPicPr>
          <p:cNvPr id="6" name="Picture 5" descr="202208main_chandra.jpg"/>
          <p:cNvPicPr>
            <a:picLocks noChangeAspect="1"/>
          </p:cNvPicPr>
          <p:nvPr/>
        </p:nvPicPr>
        <p:blipFill>
          <a:blip r:embed="rId5"/>
          <a:stretch>
            <a:fillRect/>
          </a:stretch>
        </p:blipFill>
        <p:spPr>
          <a:xfrm>
            <a:off x="304800" y="1905000"/>
            <a:ext cx="1295400" cy="971550"/>
          </a:xfrm>
          <a:prstGeom prst="rect">
            <a:avLst/>
          </a:prstGeom>
        </p:spPr>
      </p:pic>
      <p:sp>
        <p:nvSpPr>
          <p:cNvPr id="7" name="TextBox 6"/>
          <p:cNvSpPr txBox="1"/>
          <p:nvPr/>
        </p:nvSpPr>
        <p:spPr>
          <a:xfrm>
            <a:off x="1752600" y="3200400"/>
            <a:ext cx="7086600" cy="1477328"/>
          </a:xfrm>
          <a:prstGeom prst="rect">
            <a:avLst/>
          </a:prstGeom>
          <a:noFill/>
        </p:spPr>
        <p:txBody>
          <a:bodyPr wrap="square" rtlCol="0">
            <a:spAutoFit/>
          </a:bodyPr>
          <a:lstStyle/>
          <a:p>
            <a:r>
              <a:rPr lang="en-US" b="1" dirty="0" smtClean="0">
                <a:hlinkClick r:id="rId6"/>
              </a:rPr>
              <a:t>CINDI</a:t>
            </a:r>
            <a:endParaRPr lang="en-US" b="1" dirty="0" smtClean="0"/>
          </a:p>
          <a:p>
            <a:r>
              <a:rPr lang="en-US" dirty="0" smtClean="0"/>
              <a:t>CINDI will study the elements that influence space weather near Earth's equator.</a:t>
            </a:r>
            <a:br>
              <a:rPr lang="en-US" dirty="0" smtClean="0"/>
            </a:br>
            <a:r>
              <a:rPr lang="en-US" dirty="0" smtClean="0"/>
              <a:t> </a:t>
            </a:r>
            <a:r>
              <a:rPr lang="en-US" b="1" dirty="0" smtClean="0"/>
              <a:t>http://www.nasa.gov/mission_pages/cindi/</a:t>
            </a:r>
          </a:p>
          <a:p>
            <a:endParaRPr lang="en-US" dirty="0"/>
          </a:p>
        </p:txBody>
      </p:sp>
      <p:pic>
        <p:nvPicPr>
          <p:cNvPr id="8" name="Picture 7" descr="221586main_CINDI model_226.jpg"/>
          <p:cNvPicPr>
            <a:picLocks noChangeAspect="1"/>
          </p:cNvPicPr>
          <p:nvPr/>
        </p:nvPicPr>
        <p:blipFill>
          <a:blip r:embed="rId7"/>
          <a:stretch>
            <a:fillRect/>
          </a:stretch>
        </p:blipFill>
        <p:spPr>
          <a:xfrm>
            <a:off x="304799" y="3352800"/>
            <a:ext cx="1316915" cy="990600"/>
          </a:xfrm>
          <a:prstGeom prst="rect">
            <a:avLst/>
          </a:prstGeom>
        </p:spPr>
      </p:pic>
      <p:sp>
        <p:nvSpPr>
          <p:cNvPr id="9" name="TextBox 8"/>
          <p:cNvSpPr txBox="1"/>
          <p:nvPr/>
        </p:nvSpPr>
        <p:spPr>
          <a:xfrm>
            <a:off x="1752601" y="4800600"/>
            <a:ext cx="6934200" cy="1754326"/>
          </a:xfrm>
          <a:prstGeom prst="rect">
            <a:avLst/>
          </a:prstGeom>
          <a:noFill/>
        </p:spPr>
        <p:txBody>
          <a:bodyPr wrap="square" rtlCol="0">
            <a:spAutoFit/>
          </a:bodyPr>
          <a:lstStyle/>
          <a:p>
            <a:r>
              <a:rPr lang="en-US" b="1" dirty="0" err="1" smtClean="0">
                <a:hlinkClick r:id="rId8"/>
              </a:rPr>
              <a:t>CloudSat</a:t>
            </a:r>
            <a:endParaRPr lang="en-US" b="1" dirty="0" smtClean="0"/>
          </a:p>
          <a:p>
            <a:r>
              <a:rPr lang="en-US" dirty="0" err="1" smtClean="0"/>
              <a:t>CloudSat's</a:t>
            </a:r>
            <a:r>
              <a:rPr lang="en-US" dirty="0" smtClean="0"/>
              <a:t> cloud-profiling radar is 1,000 times more sensitive than typical weather radar and can detect clouds and distinguish between cloud particles and precipitation.</a:t>
            </a:r>
            <a:br>
              <a:rPr lang="en-US" dirty="0" smtClean="0"/>
            </a:br>
            <a:r>
              <a:rPr lang="en-US" b="1" dirty="0" smtClean="0"/>
              <a:t> http://www.nasa.gov/mission_pages/cloudsat/main/index.html</a:t>
            </a:r>
          </a:p>
          <a:p>
            <a:endParaRPr lang="en-US" dirty="0"/>
          </a:p>
        </p:txBody>
      </p:sp>
      <p:pic>
        <p:nvPicPr>
          <p:cNvPr id="10" name="Picture 9" descr="202210main_cloudsat.jpg"/>
          <p:cNvPicPr>
            <a:picLocks noChangeAspect="1"/>
          </p:cNvPicPr>
          <p:nvPr/>
        </p:nvPicPr>
        <p:blipFill>
          <a:blip r:embed="rId9"/>
          <a:stretch>
            <a:fillRect/>
          </a:stretch>
        </p:blipFill>
        <p:spPr>
          <a:xfrm>
            <a:off x="381000" y="4953000"/>
            <a:ext cx="1219200" cy="914400"/>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609600"/>
            <a:ext cx="6477000" cy="1477328"/>
          </a:xfrm>
          <a:prstGeom prst="rect">
            <a:avLst/>
          </a:prstGeom>
          <a:noFill/>
        </p:spPr>
        <p:txBody>
          <a:bodyPr wrap="square" rtlCol="0">
            <a:spAutoFit/>
          </a:bodyPr>
          <a:lstStyle/>
          <a:p>
            <a:r>
              <a:rPr lang="en-US" b="1" dirty="0" smtClean="0">
                <a:hlinkClick r:id="rId2"/>
              </a:rPr>
              <a:t>Cosmic Hot Interstellar Plasma Spectrometer (CHIPS)  </a:t>
            </a:r>
            <a:endParaRPr lang="en-US" b="1" dirty="0" smtClean="0"/>
          </a:p>
          <a:p>
            <a:r>
              <a:rPr lang="en-US" dirty="0" smtClean="0"/>
              <a:t>CHIPS uses an extreme ultraviolet spectrograph to study the "Local Bubble" surrounding our Solar System.</a:t>
            </a:r>
            <a:br>
              <a:rPr lang="en-US" dirty="0" smtClean="0"/>
            </a:br>
            <a:r>
              <a:rPr lang="en-US" b="1" dirty="0" smtClean="0"/>
              <a:t> http://chips.ssl.berkeley.edu/chips.html</a:t>
            </a:r>
          </a:p>
          <a:p>
            <a:endParaRPr lang="en-US" dirty="0"/>
          </a:p>
        </p:txBody>
      </p:sp>
      <p:pic>
        <p:nvPicPr>
          <p:cNvPr id="3" name="Picture 2" descr="202209main_chips.jpg"/>
          <p:cNvPicPr>
            <a:picLocks noChangeAspect="1"/>
          </p:cNvPicPr>
          <p:nvPr/>
        </p:nvPicPr>
        <p:blipFill>
          <a:blip r:embed="rId3"/>
          <a:stretch>
            <a:fillRect/>
          </a:stretch>
        </p:blipFill>
        <p:spPr>
          <a:xfrm>
            <a:off x="457200" y="685800"/>
            <a:ext cx="1320800" cy="990600"/>
          </a:xfrm>
          <a:prstGeom prst="rect">
            <a:avLst/>
          </a:prstGeom>
        </p:spPr>
      </p:pic>
      <p:pic>
        <p:nvPicPr>
          <p:cNvPr id="4" name="Picture 3" descr="202212main_constellation.jpg"/>
          <p:cNvPicPr>
            <a:picLocks noChangeAspect="1"/>
          </p:cNvPicPr>
          <p:nvPr/>
        </p:nvPicPr>
        <p:blipFill>
          <a:blip r:embed="rId4"/>
          <a:stretch>
            <a:fillRect/>
          </a:stretch>
        </p:blipFill>
        <p:spPr>
          <a:xfrm>
            <a:off x="457200" y="2057400"/>
            <a:ext cx="1320800" cy="990600"/>
          </a:xfrm>
          <a:prstGeom prst="rect">
            <a:avLst/>
          </a:prstGeom>
        </p:spPr>
      </p:pic>
      <p:sp>
        <p:nvSpPr>
          <p:cNvPr id="5" name="TextBox 4"/>
          <p:cNvSpPr txBox="1"/>
          <p:nvPr/>
        </p:nvSpPr>
        <p:spPr>
          <a:xfrm>
            <a:off x="1905000" y="1981200"/>
            <a:ext cx="6784550" cy="923330"/>
          </a:xfrm>
          <a:prstGeom prst="rect">
            <a:avLst/>
          </a:prstGeom>
          <a:noFill/>
        </p:spPr>
        <p:txBody>
          <a:bodyPr wrap="none" rtlCol="0">
            <a:spAutoFit/>
          </a:bodyPr>
          <a:lstStyle/>
          <a:p>
            <a:r>
              <a:rPr lang="en-US" b="1" dirty="0" smtClean="0">
                <a:hlinkClick r:id="rId5"/>
              </a:rPr>
              <a:t>Constellation</a:t>
            </a:r>
            <a:endParaRPr lang="en-US" b="1" dirty="0" smtClean="0"/>
          </a:p>
          <a:p>
            <a:r>
              <a:rPr lang="en-US" dirty="0" smtClean="0"/>
              <a:t>Ares rockets and the Orion crew vehicle.</a:t>
            </a:r>
          </a:p>
          <a:p>
            <a:r>
              <a:rPr lang="en-US" b="1" dirty="0" smtClean="0"/>
              <a:t>http://www.nasa.gov/mission_pages/constellation/main/index.html</a:t>
            </a:r>
            <a:endParaRPr lang="en-US" b="1" dirty="0"/>
          </a:p>
        </p:txBody>
      </p:sp>
      <p:sp>
        <p:nvSpPr>
          <p:cNvPr id="7" name="TextBox 6"/>
          <p:cNvSpPr txBox="1"/>
          <p:nvPr/>
        </p:nvSpPr>
        <p:spPr>
          <a:xfrm>
            <a:off x="1905000" y="3124200"/>
            <a:ext cx="6705600" cy="1477328"/>
          </a:xfrm>
          <a:prstGeom prst="rect">
            <a:avLst/>
          </a:prstGeom>
          <a:noFill/>
        </p:spPr>
        <p:txBody>
          <a:bodyPr wrap="square" rtlCol="0">
            <a:spAutoFit/>
          </a:bodyPr>
          <a:lstStyle/>
          <a:p>
            <a:r>
              <a:rPr lang="en-US" b="1" dirty="0" smtClean="0">
                <a:hlinkClick r:id="rId6"/>
              </a:rPr>
              <a:t>Cluster ESA/NASA Mission </a:t>
            </a:r>
            <a:endParaRPr lang="en-US" b="1" dirty="0" smtClean="0"/>
          </a:p>
          <a:p>
            <a:r>
              <a:rPr lang="en-US" dirty="0" smtClean="0"/>
              <a:t>The four Cluster spacecraft carry out 3D measurements in the Earth's Magnetosphere.</a:t>
            </a:r>
            <a:br>
              <a:rPr lang="en-US" dirty="0" smtClean="0"/>
            </a:br>
            <a:r>
              <a:rPr lang="en-US" dirty="0" smtClean="0"/>
              <a:t> http://sci.esa.int/science-e/www/area/index.cfm?fareaid=8</a:t>
            </a:r>
          </a:p>
          <a:p>
            <a:endParaRPr lang="en-US" dirty="0"/>
          </a:p>
        </p:txBody>
      </p:sp>
      <p:pic>
        <p:nvPicPr>
          <p:cNvPr id="8" name="Picture 7" descr="202211main_cluster.jpg"/>
          <p:cNvPicPr>
            <a:picLocks noChangeAspect="1"/>
          </p:cNvPicPr>
          <p:nvPr/>
        </p:nvPicPr>
        <p:blipFill>
          <a:blip r:embed="rId7"/>
          <a:stretch>
            <a:fillRect/>
          </a:stretch>
        </p:blipFill>
        <p:spPr>
          <a:xfrm>
            <a:off x="457200" y="3200400"/>
            <a:ext cx="1320800" cy="990600"/>
          </a:xfrm>
          <a:prstGeom prst="rect">
            <a:avLst/>
          </a:prstGeom>
        </p:spPr>
      </p:pic>
      <p:sp>
        <p:nvSpPr>
          <p:cNvPr id="9" name="TextBox 8"/>
          <p:cNvSpPr txBox="1"/>
          <p:nvPr/>
        </p:nvSpPr>
        <p:spPr>
          <a:xfrm>
            <a:off x="1981200" y="4419600"/>
            <a:ext cx="6705599" cy="1754326"/>
          </a:xfrm>
          <a:prstGeom prst="rect">
            <a:avLst/>
          </a:prstGeom>
          <a:noFill/>
        </p:spPr>
        <p:txBody>
          <a:bodyPr wrap="square" rtlCol="0">
            <a:spAutoFit/>
          </a:bodyPr>
          <a:lstStyle/>
          <a:p>
            <a:r>
              <a:rPr lang="en-US" b="1" dirty="0" smtClean="0">
                <a:hlinkClick r:id="rId8"/>
              </a:rPr>
              <a:t>Dawn</a:t>
            </a:r>
            <a:endParaRPr lang="en-US" b="1" dirty="0" smtClean="0"/>
          </a:p>
          <a:p>
            <a:r>
              <a:rPr lang="en-US" dirty="0" smtClean="0"/>
              <a:t>Dawn becoming the first spacecraft ever planned to orbit two different bodies after leaving Earth. The spacecraft will orbit </a:t>
            </a:r>
            <a:r>
              <a:rPr lang="en-US" dirty="0" err="1" smtClean="0"/>
              <a:t>Vesta</a:t>
            </a:r>
            <a:r>
              <a:rPr lang="en-US" dirty="0" smtClean="0"/>
              <a:t> and Ceres, two of the largest asteroids in the solar system.</a:t>
            </a:r>
            <a:br>
              <a:rPr lang="en-US" dirty="0" smtClean="0"/>
            </a:br>
            <a:r>
              <a:rPr lang="en-US" b="1" dirty="0" smtClean="0"/>
              <a:t> http://www.nasa.gov/mission_pages/dawn/main/index.html</a:t>
            </a:r>
          </a:p>
          <a:p>
            <a:endParaRPr lang="en-US" dirty="0"/>
          </a:p>
        </p:txBody>
      </p:sp>
      <p:pic>
        <p:nvPicPr>
          <p:cNvPr id="10" name="Picture 9" descr="202274main_dawn.jpg"/>
          <p:cNvPicPr>
            <a:picLocks noChangeAspect="1"/>
          </p:cNvPicPr>
          <p:nvPr/>
        </p:nvPicPr>
        <p:blipFill>
          <a:blip r:embed="rId9"/>
          <a:stretch>
            <a:fillRect/>
          </a:stretch>
        </p:blipFill>
        <p:spPr>
          <a:xfrm>
            <a:off x="533400" y="4572000"/>
            <a:ext cx="1320800" cy="990600"/>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215main_EP-TOMS.jpg"/>
          <p:cNvPicPr>
            <a:picLocks noChangeAspect="1"/>
          </p:cNvPicPr>
          <p:nvPr/>
        </p:nvPicPr>
        <p:blipFill>
          <a:blip r:embed="rId2"/>
          <a:stretch>
            <a:fillRect/>
          </a:stretch>
        </p:blipFill>
        <p:spPr>
          <a:xfrm>
            <a:off x="381000" y="762000"/>
            <a:ext cx="1320800" cy="990600"/>
          </a:xfrm>
          <a:prstGeom prst="rect">
            <a:avLst/>
          </a:prstGeom>
        </p:spPr>
      </p:pic>
      <p:sp>
        <p:nvSpPr>
          <p:cNvPr id="3" name="TextBox 2"/>
          <p:cNvSpPr txBox="1"/>
          <p:nvPr/>
        </p:nvSpPr>
        <p:spPr>
          <a:xfrm>
            <a:off x="1752600" y="685800"/>
            <a:ext cx="6858000" cy="1754326"/>
          </a:xfrm>
          <a:prstGeom prst="rect">
            <a:avLst/>
          </a:prstGeom>
          <a:noFill/>
        </p:spPr>
        <p:txBody>
          <a:bodyPr wrap="square" rtlCol="0">
            <a:spAutoFit/>
          </a:bodyPr>
          <a:lstStyle/>
          <a:p>
            <a:r>
              <a:rPr lang="en-US" b="1" dirty="0" smtClean="0">
                <a:hlinkClick r:id="rId3"/>
              </a:rPr>
              <a:t>Earth Probe Total Ozone Mapping Spectrometer (EP-TOMS)  →</a:t>
            </a:r>
            <a:endParaRPr lang="en-US" b="1" dirty="0" smtClean="0"/>
          </a:p>
          <a:p>
            <a:r>
              <a:rPr lang="en-US" dirty="0" smtClean="0"/>
              <a:t>Earth Probe Total Ozone Mapping Spectrometer (EP-TOMS), along with the Ozone Monitoring Instrument onboard AURA, are currently the only NASA spacecraft on orbit specializing in ozone retrieval.</a:t>
            </a:r>
            <a:br>
              <a:rPr lang="en-US" dirty="0" smtClean="0"/>
            </a:br>
            <a:r>
              <a:rPr lang="en-US" b="1" dirty="0" smtClean="0"/>
              <a:t>http://toms.gsfc.nasa.gov/eptoms/ep.html</a:t>
            </a:r>
          </a:p>
          <a:p>
            <a:endParaRPr lang="en-US" dirty="0"/>
          </a:p>
        </p:txBody>
      </p:sp>
      <p:sp>
        <p:nvSpPr>
          <p:cNvPr id="5" name="TextBox 4"/>
          <p:cNvSpPr txBox="1"/>
          <p:nvPr/>
        </p:nvSpPr>
        <p:spPr>
          <a:xfrm>
            <a:off x="1828800" y="2209800"/>
            <a:ext cx="6781800" cy="1754326"/>
          </a:xfrm>
          <a:prstGeom prst="rect">
            <a:avLst/>
          </a:prstGeom>
          <a:noFill/>
        </p:spPr>
        <p:txBody>
          <a:bodyPr wrap="square" rtlCol="0">
            <a:spAutoFit/>
          </a:bodyPr>
          <a:lstStyle/>
          <a:p>
            <a:r>
              <a:rPr lang="en-US" b="1" dirty="0" smtClean="0">
                <a:hlinkClick r:id="rId4"/>
              </a:rPr>
              <a:t>Earth Observing-1  </a:t>
            </a:r>
            <a:endParaRPr lang="en-US" b="1" dirty="0" smtClean="0"/>
          </a:p>
          <a:p>
            <a:r>
              <a:rPr lang="en-US" dirty="0" smtClean="0"/>
              <a:t>As the first New Millennium Program Earth Observing Mission, EO-1 has validated advanced land imaging and unique spacecraft technologies.</a:t>
            </a:r>
            <a:br>
              <a:rPr lang="en-US" dirty="0" smtClean="0"/>
            </a:br>
            <a:r>
              <a:rPr lang="en-US" b="1" dirty="0" smtClean="0"/>
              <a:t>http://eo1.gsfc.nasa.gov/</a:t>
            </a:r>
          </a:p>
          <a:p>
            <a:endParaRPr lang="en-US" dirty="0"/>
          </a:p>
        </p:txBody>
      </p:sp>
      <p:pic>
        <p:nvPicPr>
          <p:cNvPr id="6" name="Picture 5" descr="202214main_EO-1.jpg"/>
          <p:cNvPicPr>
            <a:picLocks noChangeAspect="1"/>
          </p:cNvPicPr>
          <p:nvPr/>
        </p:nvPicPr>
        <p:blipFill>
          <a:blip r:embed="rId5"/>
          <a:stretch>
            <a:fillRect/>
          </a:stretch>
        </p:blipFill>
        <p:spPr>
          <a:xfrm>
            <a:off x="381000" y="2286000"/>
            <a:ext cx="1320800" cy="990600"/>
          </a:xfrm>
          <a:prstGeom prst="rect">
            <a:avLst/>
          </a:prstGeom>
        </p:spPr>
      </p:pic>
      <p:sp>
        <p:nvSpPr>
          <p:cNvPr id="7" name="TextBox 6"/>
          <p:cNvSpPr txBox="1"/>
          <p:nvPr/>
        </p:nvSpPr>
        <p:spPr>
          <a:xfrm>
            <a:off x="1905000" y="3810000"/>
            <a:ext cx="6781800" cy="1477328"/>
          </a:xfrm>
          <a:prstGeom prst="rect">
            <a:avLst/>
          </a:prstGeom>
          <a:noFill/>
        </p:spPr>
        <p:txBody>
          <a:bodyPr wrap="square" rtlCol="0">
            <a:spAutoFit/>
          </a:bodyPr>
          <a:lstStyle/>
          <a:p>
            <a:r>
              <a:rPr lang="en-US" b="1" dirty="0" smtClean="0">
                <a:hlinkClick r:id="rId6"/>
              </a:rPr>
              <a:t>EPOXI</a:t>
            </a:r>
            <a:endParaRPr lang="en-US" b="1" dirty="0" smtClean="0"/>
          </a:p>
          <a:p>
            <a:r>
              <a:rPr lang="en-US" dirty="0" smtClean="0"/>
              <a:t>EPOXI is a low-cost mission that will expand our knowledge of both </a:t>
            </a:r>
            <a:r>
              <a:rPr lang="en-US" dirty="0" err="1" smtClean="0"/>
              <a:t>cometary</a:t>
            </a:r>
            <a:r>
              <a:rPr lang="en-US" dirty="0" smtClean="0"/>
              <a:t> bodies and </a:t>
            </a:r>
            <a:r>
              <a:rPr lang="en-US" dirty="0" err="1" smtClean="0"/>
              <a:t>extrasolar</a:t>
            </a:r>
            <a:r>
              <a:rPr lang="en-US" dirty="0" smtClean="0"/>
              <a:t> planetary systems.</a:t>
            </a:r>
            <a:br>
              <a:rPr lang="en-US" dirty="0" smtClean="0"/>
            </a:br>
            <a:r>
              <a:rPr lang="en-US" b="1" dirty="0" smtClean="0"/>
              <a:t>http://www.nasa.gov/mission_pages/epoxi/index.html</a:t>
            </a:r>
          </a:p>
          <a:p>
            <a:endParaRPr lang="en-US" dirty="0"/>
          </a:p>
        </p:txBody>
      </p:sp>
      <p:pic>
        <p:nvPicPr>
          <p:cNvPr id="8" name="Picture 7" descr="206225main_epoxi-100.jpg"/>
          <p:cNvPicPr>
            <a:picLocks noChangeAspect="1"/>
          </p:cNvPicPr>
          <p:nvPr/>
        </p:nvPicPr>
        <p:blipFill>
          <a:blip r:embed="rId7"/>
          <a:stretch>
            <a:fillRect/>
          </a:stretch>
        </p:blipFill>
        <p:spPr>
          <a:xfrm>
            <a:off x="304800" y="3886200"/>
            <a:ext cx="1447800" cy="1085850"/>
          </a:xfrm>
          <a:prstGeom prst="rect">
            <a:avLst/>
          </a:prstGeom>
        </p:spPr>
      </p:pic>
      <p:sp>
        <p:nvSpPr>
          <p:cNvPr id="9" name="TextBox 8"/>
          <p:cNvSpPr txBox="1"/>
          <p:nvPr/>
        </p:nvSpPr>
        <p:spPr>
          <a:xfrm>
            <a:off x="1981200" y="5181600"/>
            <a:ext cx="6781800" cy="1477328"/>
          </a:xfrm>
          <a:prstGeom prst="rect">
            <a:avLst/>
          </a:prstGeom>
          <a:noFill/>
        </p:spPr>
        <p:txBody>
          <a:bodyPr wrap="square" rtlCol="0">
            <a:spAutoFit/>
          </a:bodyPr>
          <a:lstStyle/>
          <a:p>
            <a:r>
              <a:rPr lang="en-US" b="1" dirty="0" smtClean="0">
                <a:hlinkClick r:id="rId8"/>
              </a:rPr>
              <a:t>Fire and Smoke</a:t>
            </a:r>
            <a:endParaRPr lang="en-US" b="1" dirty="0" smtClean="0"/>
          </a:p>
          <a:p>
            <a:r>
              <a:rPr lang="en-US" dirty="0" smtClean="0"/>
              <a:t>NASA satellites, aircraft, and research know-how have created a wealth of cutting-edge tools to help firefighters battle wildfires.</a:t>
            </a:r>
            <a:br>
              <a:rPr lang="en-US" dirty="0" smtClean="0"/>
            </a:br>
            <a:r>
              <a:rPr lang="en-US" b="1" dirty="0" smtClean="0"/>
              <a:t>http://www.nasa.gov/mission_pages/fires/main/index.html</a:t>
            </a:r>
          </a:p>
          <a:p>
            <a:endParaRPr lang="en-US" dirty="0"/>
          </a:p>
        </p:txBody>
      </p:sp>
      <p:pic>
        <p:nvPicPr>
          <p:cNvPr id="10" name="Picture 9" descr="256431main_socal_fires_100.jpg"/>
          <p:cNvPicPr>
            <a:picLocks noChangeAspect="1"/>
          </p:cNvPicPr>
          <p:nvPr/>
        </p:nvPicPr>
        <p:blipFill>
          <a:blip r:embed="rId9"/>
          <a:stretch>
            <a:fillRect/>
          </a:stretch>
        </p:blipFill>
        <p:spPr>
          <a:xfrm>
            <a:off x="304800" y="5334000"/>
            <a:ext cx="1447800" cy="1085850"/>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8400" y="685800"/>
            <a:ext cx="5519844" cy="1200329"/>
          </a:xfrm>
          <a:prstGeom prst="rect">
            <a:avLst/>
          </a:prstGeom>
          <a:noFill/>
        </p:spPr>
        <p:txBody>
          <a:bodyPr wrap="none" rtlCol="0">
            <a:spAutoFit/>
          </a:bodyPr>
          <a:lstStyle/>
          <a:p>
            <a:r>
              <a:rPr lang="en-US" b="1" dirty="0" smtClean="0"/>
              <a:t>GALEX</a:t>
            </a:r>
          </a:p>
          <a:p>
            <a:r>
              <a:rPr lang="en-US" dirty="0" smtClean="0"/>
              <a:t>Mapping the history of star formation in the universe.</a:t>
            </a:r>
          </a:p>
          <a:p>
            <a:r>
              <a:rPr lang="en-US" dirty="0" smtClean="0">
                <a:hlinkClick r:id="rId2"/>
              </a:rPr>
              <a:t>Galaxy Evolution Explorer</a:t>
            </a:r>
            <a:r>
              <a:rPr lang="en-US" dirty="0" smtClean="0"/>
              <a:t/>
            </a:r>
            <a:br>
              <a:rPr lang="en-US" dirty="0" smtClean="0"/>
            </a:br>
            <a:r>
              <a:rPr lang="en-US" b="1" dirty="0" smtClean="0"/>
              <a:t> http://www.nasa.gov/mission_pages/galex/index.html</a:t>
            </a:r>
            <a:endParaRPr lang="en-US" b="1" dirty="0"/>
          </a:p>
        </p:txBody>
      </p:sp>
      <p:pic>
        <p:nvPicPr>
          <p:cNvPr id="4" name="Picture 3" descr="202216main_galex.jpg"/>
          <p:cNvPicPr>
            <a:picLocks noChangeAspect="1"/>
          </p:cNvPicPr>
          <p:nvPr/>
        </p:nvPicPr>
        <p:blipFill>
          <a:blip r:embed="rId3"/>
          <a:stretch>
            <a:fillRect/>
          </a:stretch>
        </p:blipFill>
        <p:spPr>
          <a:xfrm>
            <a:off x="609600" y="762000"/>
            <a:ext cx="1447800" cy="1085850"/>
          </a:xfrm>
          <a:prstGeom prst="rect">
            <a:avLst/>
          </a:prstGeom>
        </p:spPr>
      </p:pic>
      <p:pic>
        <p:nvPicPr>
          <p:cNvPr id="5" name="Picture 4" descr="199361main_glast_tn.jpg"/>
          <p:cNvPicPr>
            <a:picLocks noChangeAspect="1"/>
          </p:cNvPicPr>
          <p:nvPr/>
        </p:nvPicPr>
        <p:blipFill>
          <a:blip r:embed="rId4"/>
          <a:stretch>
            <a:fillRect/>
          </a:stretch>
        </p:blipFill>
        <p:spPr>
          <a:xfrm>
            <a:off x="609600" y="2209800"/>
            <a:ext cx="1422400" cy="1066800"/>
          </a:xfrm>
          <a:prstGeom prst="rect">
            <a:avLst/>
          </a:prstGeom>
        </p:spPr>
      </p:pic>
      <p:sp>
        <p:nvSpPr>
          <p:cNvPr id="6" name="TextBox 5"/>
          <p:cNvSpPr txBox="1"/>
          <p:nvPr/>
        </p:nvSpPr>
        <p:spPr>
          <a:xfrm>
            <a:off x="2438400" y="2209800"/>
            <a:ext cx="6172200" cy="1754326"/>
          </a:xfrm>
          <a:prstGeom prst="rect">
            <a:avLst/>
          </a:prstGeom>
          <a:noFill/>
        </p:spPr>
        <p:txBody>
          <a:bodyPr wrap="square" rtlCol="0">
            <a:spAutoFit/>
          </a:bodyPr>
          <a:lstStyle/>
          <a:p>
            <a:r>
              <a:rPr lang="en-US" b="1" dirty="0" smtClean="0">
                <a:hlinkClick r:id="rId5"/>
              </a:rPr>
              <a:t>GLAST Launches on Gamma Ray Mission</a:t>
            </a:r>
            <a:r>
              <a:rPr lang="en-US" b="1" dirty="0" smtClean="0"/>
              <a:t> Fermi</a:t>
            </a:r>
          </a:p>
          <a:p>
            <a:r>
              <a:rPr lang="en-US" dirty="0" smtClean="0"/>
              <a:t>The Gamma-ray Large Area Space Telescope will answer questions about </a:t>
            </a:r>
            <a:r>
              <a:rPr lang="en-US" dirty="0" err="1" smtClean="0"/>
              <a:t>supermassive</a:t>
            </a:r>
            <a:r>
              <a:rPr lang="en-US" dirty="0" smtClean="0"/>
              <a:t> black hole systems, pulsars and the origin of cosmic rays.</a:t>
            </a:r>
            <a:br>
              <a:rPr lang="en-US" dirty="0" smtClean="0"/>
            </a:br>
            <a:r>
              <a:rPr lang="en-US" dirty="0" smtClean="0"/>
              <a:t> </a:t>
            </a:r>
            <a:r>
              <a:rPr lang="en-US" b="1" dirty="0" smtClean="0"/>
              <a:t>http://www.nasa.gov/mission_pages/GLAST/main/index.html</a:t>
            </a:r>
          </a:p>
          <a:p>
            <a:endParaRPr lang="en-US" dirty="0"/>
          </a:p>
        </p:txBody>
      </p:sp>
      <p:sp>
        <p:nvSpPr>
          <p:cNvPr id="7" name="TextBox 6"/>
          <p:cNvSpPr txBox="1"/>
          <p:nvPr/>
        </p:nvSpPr>
        <p:spPr>
          <a:xfrm>
            <a:off x="2514600" y="3733800"/>
            <a:ext cx="6172200" cy="1477328"/>
          </a:xfrm>
          <a:prstGeom prst="rect">
            <a:avLst/>
          </a:prstGeom>
          <a:noFill/>
        </p:spPr>
        <p:txBody>
          <a:bodyPr wrap="square" rtlCol="0">
            <a:spAutoFit/>
          </a:bodyPr>
          <a:lstStyle/>
          <a:p>
            <a:r>
              <a:rPr lang="en-US" b="1" dirty="0" smtClean="0">
                <a:hlinkClick r:id="rId6"/>
              </a:rPr>
              <a:t>Geostationary Operational Environmental Satellites (GOES)</a:t>
            </a:r>
            <a:endParaRPr lang="en-US" b="1" dirty="0" smtClean="0"/>
          </a:p>
          <a:p>
            <a:r>
              <a:rPr lang="en-US" dirty="0" smtClean="0"/>
              <a:t>GOES-N is the latest in a series of satellites that provide a constant vigil for the atmospheric "triggers" for severe weather conditions such as tornadoes and hurricanes.</a:t>
            </a:r>
          </a:p>
          <a:p>
            <a:r>
              <a:rPr lang="en-US" b="1" dirty="0" smtClean="0"/>
              <a:t>http://www.nasa.gov/mission_pages/goes-n/main/index.html</a:t>
            </a:r>
            <a:endParaRPr lang="en-US" b="1" dirty="0"/>
          </a:p>
        </p:txBody>
      </p:sp>
      <p:pic>
        <p:nvPicPr>
          <p:cNvPr id="8" name="Picture 7" descr="202218main_goes.jpg"/>
          <p:cNvPicPr>
            <a:picLocks noChangeAspect="1"/>
          </p:cNvPicPr>
          <p:nvPr/>
        </p:nvPicPr>
        <p:blipFill>
          <a:blip r:embed="rId7"/>
          <a:stretch>
            <a:fillRect/>
          </a:stretch>
        </p:blipFill>
        <p:spPr>
          <a:xfrm>
            <a:off x="609600" y="3810000"/>
            <a:ext cx="1524000" cy="1143000"/>
          </a:xfrm>
          <a:prstGeom prst="rect">
            <a:avLst/>
          </a:prstGeom>
        </p:spPr>
      </p:pic>
      <p:pic>
        <p:nvPicPr>
          <p:cNvPr id="9" name="Picture 8" descr="324534main_GOES-0_100.jpg"/>
          <p:cNvPicPr>
            <a:picLocks noChangeAspect="1"/>
          </p:cNvPicPr>
          <p:nvPr/>
        </p:nvPicPr>
        <p:blipFill>
          <a:blip r:embed="rId8"/>
          <a:stretch>
            <a:fillRect/>
          </a:stretch>
        </p:blipFill>
        <p:spPr>
          <a:xfrm>
            <a:off x="609599" y="5334000"/>
            <a:ext cx="1524001" cy="1143000"/>
          </a:xfrm>
          <a:prstGeom prst="rect">
            <a:avLst/>
          </a:prstGeom>
        </p:spPr>
      </p:pic>
      <p:sp>
        <p:nvSpPr>
          <p:cNvPr id="10" name="TextBox 9"/>
          <p:cNvSpPr txBox="1"/>
          <p:nvPr/>
        </p:nvSpPr>
        <p:spPr>
          <a:xfrm>
            <a:off x="2514600" y="5334000"/>
            <a:ext cx="6477000" cy="1477328"/>
          </a:xfrm>
          <a:prstGeom prst="rect">
            <a:avLst/>
          </a:prstGeom>
          <a:noFill/>
        </p:spPr>
        <p:txBody>
          <a:bodyPr wrap="square" rtlCol="0">
            <a:spAutoFit/>
          </a:bodyPr>
          <a:lstStyle/>
          <a:p>
            <a:r>
              <a:rPr lang="en-US" b="1" dirty="0" smtClean="0">
                <a:hlinkClick r:id="rId9"/>
              </a:rPr>
              <a:t>GOES-O</a:t>
            </a:r>
            <a:endParaRPr lang="en-US" b="1" dirty="0" smtClean="0"/>
          </a:p>
          <a:p>
            <a:r>
              <a:rPr lang="en-US" dirty="0" smtClean="0"/>
              <a:t>The Geostationary Operational Environmental Satellite (GOES)-O represents the newest generation of environmental satellites.</a:t>
            </a:r>
            <a:br>
              <a:rPr lang="en-US" dirty="0" smtClean="0"/>
            </a:br>
            <a:r>
              <a:rPr lang="en-US" b="1" dirty="0" smtClean="0"/>
              <a:t> http://www.nasa.gov/mission_pages/GOES-O/main/index.html</a:t>
            </a:r>
          </a:p>
          <a:p>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609600"/>
            <a:ext cx="6324600" cy="1477328"/>
          </a:xfrm>
          <a:prstGeom prst="rect">
            <a:avLst/>
          </a:prstGeom>
          <a:noFill/>
        </p:spPr>
        <p:txBody>
          <a:bodyPr wrap="square" rtlCol="0">
            <a:spAutoFit/>
          </a:bodyPr>
          <a:lstStyle/>
          <a:p>
            <a:r>
              <a:rPr lang="en-US" b="1" dirty="0" smtClean="0">
                <a:hlinkClick r:id="rId2"/>
              </a:rPr>
              <a:t>GOES-P</a:t>
            </a:r>
            <a:endParaRPr lang="en-US" b="1" dirty="0" smtClean="0"/>
          </a:p>
          <a:p>
            <a:r>
              <a:rPr lang="en-US" dirty="0" smtClean="0"/>
              <a:t>The Geostationary Operational Environmental Satellite (GOES)-P represents the newest generation of environmental satellites.</a:t>
            </a:r>
            <a:br>
              <a:rPr lang="en-US" dirty="0" smtClean="0"/>
            </a:br>
            <a:r>
              <a:rPr lang="en-US" b="1" dirty="0" smtClean="0"/>
              <a:t>http://www.nasa.gov/mission_pages/GOES-P/main/index.html</a:t>
            </a:r>
          </a:p>
          <a:p>
            <a:endParaRPr lang="en-US" dirty="0"/>
          </a:p>
        </p:txBody>
      </p:sp>
      <p:pic>
        <p:nvPicPr>
          <p:cNvPr id="4" name="Picture 3" descr="428808main_goes-p-100.jpg"/>
          <p:cNvPicPr>
            <a:picLocks noChangeAspect="1"/>
          </p:cNvPicPr>
          <p:nvPr/>
        </p:nvPicPr>
        <p:blipFill>
          <a:blip r:embed="rId3"/>
          <a:stretch>
            <a:fillRect/>
          </a:stretch>
        </p:blipFill>
        <p:spPr>
          <a:xfrm>
            <a:off x="457200" y="533400"/>
            <a:ext cx="1727200" cy="1295400"/>
          </a:xfrm>
          <a:prstGeom prst="rect">
            <a:avLst/>
          </a:prstGeom>
        </p:spPr>
      </p:pic>
      <p:sp>
        <p:nvSpPr>
          <p:cNvPr id="5" name="TextBox 4"/>
          <p:cNvSpPr txBox="1"/>
          <p:nvPr/>
        </p:nvSpPr>
        <p:spPr>
          <a:xfrm>
            <a:off x="2667000" y="1981200"/>
            <a:ext cx="5134419" cy="1200329"/>
          </a:xfrm>
          <a:prstGeom prst="rect">
            <a:avLst/>
          </a:prstGeom>
          <a:noFill/>
        </p:spPr>
        <p:txBody>
          <a:bodyPr wrap="none" rtlCol="0">
            <a:spAutoFit/>
          </a:bodyPr>
          <a:lstStyle/>
          <a:p>
            <a:r>
              <a:rPr lang="en-US" b="1" dirty="0" err="1" smtClean="0">
                <a:hlinkClick r:id="rId4"/>
              </a:rPr>
              <a:t>Geotail</a:t>
            </a:r>
            <a:r>
              <a:rPr lang="en-US" b="1" dirty="0" smtClean="0">
                <a:hlinkClick r:id="rId4"/>
              </a:rPr>
              <a:t> Mission  </a:t>
            </a:r>
            <a:endParaRPr lang="en-US" b="1" dirty="0" smtClean="0"/>
          </a:p>
          <a:p>
            <a:r>
              <a:rPr lang="en-US" dirty="0" smtClean="0"/>
              <a:t>A mission to study the tail of Earth's magnetosphere.</a:t>
            </a:r>
            <a:br>
              <a:rPr lang="en-US" dirty="0" smtClean="0"/>
            </a:br>
            <a:r>
              <a:rPr lang="en-US" b="1" dirty="0" smtClean="0"/>
              <a:t>http://pwg.gsfc.nasa.gov/geotail.shtml</a:t>
            </a:r>
          </a:p>
          <a:p>
            <a:endParaRPr lang="en-US" dirty="0"/>
          </a:p>
        </p:txBody>
      </p:sp>
      <p:pic>
        <p:nvPicPr>
          <p:cNvPr id="6" name="Picture 5" descr="202217main_geotail.jpg"/>
          <p:cNvPicPr>
            <a:picLocks noChangeAspect="1"/>
          </p:cNvPicPr>
          <p:nvPr/>
        </p:nvPicPr>
        <p:blipFill>
          <a:blip r:embed="rId5"/>
          <a:stretch>
            <a:fillRect/>
          </a:stretch>
        </p:blipFill>
        <p:spPr>
          <a:xfrm>
            <a:off x="457200" y="1905000"/>
            <a:ext cx="1727200" cy="1295400"/>
          </a:xfrm>
          <a:prstGeom prst="rect">
            <a:avLst/>
          </a:prstGeom>
        </p:spPr>
      </p:pic>
      <p:sp>
        <p:nvSpPr>
          <p:cNvPr id="7" name="TextBox 6"/>
          <p:cNvSpPr txBox="1"/>
          <p:nvPr/>
        </p:nvSpPr>
        <p:spPr>
          <a:xfrm>
            <a:off x="2590800" y="3581400"/>
            <a:ext cx="6172200" cy="1754326"/>
          </a:xfrm>
          <a:prstGeom prst="rect">
            <a:avLst/>
          </a:prstGeom>
          <a:noFill/>
        </p:spPr>
        <p:txBody>
          <a:bodyPr wrap="square" rtlCol="0">
            <a:spAutoFit/>
          </a:bodyPr>
          <a:lstStyle/>
          <a:p>
            <a:r>
              <a:rPr lang="en-US" b="1" dirty="0" smtClean="0">
                <a:hlinkClick r:id="rId6"/>
              </a:rPr>
              <a:t>Gravity Probe B</a:t>
            </a:r>
            <a:endParaRPr lang="en-US" b="1" dirty="0" smtClean="0"/>
          </a:p>
          <a:p>
            <a:r>
              <a:rPr lang="en-US" dirty="0" smtClean="0"/>
              <a:t>This mission is the relativity gyroscope experiment developed by NASA and Stanford University to test two unverified predictions of Albert Einstein's general theory of relativity.</a:t>
            </a:r>
            <a:br>
              <a:rPr lang="en-US" dirty="0" smtClean="0"/>
            </a:br>
            <a:r>
              <a:rPr lang="en-US" b="1" dirty="0" smtClean="0"/>
              <a:t>http://www.nasa.gov/mission_pages/gpb/index.html</a:t>
            </a:r>
          </a:p>
          <a:p>
            <a:endParaRPr lang="en-US" dirty="0"/>
          </a:p>
        </p:txBody>
      </p:sp>
      <p:pic>
        <p:nvPicPr>
          <p:cNvPr id="8" name="Picture 7" descr="202219main_gpb.jpg"/>
          <p:cNvPicPr>
            <a:picLocks noChangeAspect="1"/>
          </p:cNvPicPr>
          <p:nvPr/>
        </p:nvPicPr>
        <p:blipFill>
          <a:blip r:embed="rId7"/>
          <a:stretch>
            <a:fillRect/>
          </a:stretch>
        </p:blipFill>
        <p:spPr>
          <a:xfrm>
            <a:off x="457200" y="3657600"/>
            <a:ext cx="1752600" cy="1314450"/>
          </a:xfrm>
          <a:prstGeom prst="rect">
            <a:avLst/>
          </a:prstGeom>
        </p:spPr>
      </p:pic>
      <p:sp>
        <p:nvSpPr>
          <p:cNvPr id="9" name="TextBox 8"/>
          <p:cNvSpPr txBox="1"/>
          <p:nvPr/>
        </p:nvSpPr>
        <p:spPr>
          <a:xfrm>
            <a:off x="2667000" y="5181600"/>
            <a:ext cx="6172200" cy="1477328"/>
          </a:xfrm>
          <a:prstGeom prst="rect">
            <a:avLst/>
          </a:prstGeom>
          <a:noFill/>
        </p:spPr>
        <p:txBody>
          <a:bodyPr wrap="square" rtlCol="0">
            <a:spAutoFit/>
          </a:bodyPr>
          <a:lstStyle/>
          <a:p>
            <a:r>
              <a:rPr lang="en-US" b="1" dirty="0" smtClean="0">
                <a:hlinkClick r:id="rId8"/>
              </a:rPr>
              <a:t>Gravity Recovery and Climate Experiment  </a:t>
            </a:r>
            <a:r>
              <a:rPr lang="en-US" b="1" dirty="0" smtClean="0"/>
              <a:t> GRACE</a:t>
            </a:r>
          </a:p>
          <a:p>
            <a:r>
              <a:rPr lang="en-US" dirty="0" smtClean="0"/>
              <a:t>The twin satellites are making detailed measurements of Earth's gravity field to learn more about gravity and Earth's natural systems.</a:t>
            </a:r>
          </a:p>
          <a:p>
            <a:endParaRPr lang="en-US" dirty="0"/>
          </a:p>
        </p:txBody>
      </p:sp>
      <p:pic>
        <p:nvPicPr>
          <p:cNvPr id="10" name="Picture 9" descr="202220main_GRACE.jpg"/>
          <p:cNvPicPr>
            <a:picLocks noChangeAspect="1"/>
          </p:cNvPicPr>
          <p:nvPr/>
        </p:nvPicPr>
        <p:blipFill>
          <a:blip r:embed="rId9"/>
          <a:stretch>
            <a:fillRect/>
          </a:stretch>
        </p:blipFill>
        <p:spPr>
          <a:xfrm>
            <a:off x="457200" y="5257800"/>
            <a:ext cx="1727200" cy="1295400"/>
          </a:xfrm>
          <a:prstGeom prst="rect">
            <a:avLst/>
          </a:prstGeo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63744main_grip_graphic_100-75.jpg"/>
          <p:cNvPicPr>
            <a:picLocks noChangeAspect="1"/>
          </p:cNvPicPr>
          <p:nvPr/>
        </p:nvPicPr>
        <p:blipFill>
          <a:blip r:embed="rId2"/>
          <a:stretch>
            <a:fillRect/>
          </a:stretch>
        </p:blipFill>
        <p:spPr>
          <a:xfrm>
            <a:off x="304800" y="457200"/>
            <a:ext cx="1828800" cy="1371600"/>
          </a:xfrm>
          <a:prstGeom prst="rect">
            <a:avLst/>
          </a:prstGeom>
        </p:spPr>
      </p:pic>
      <p:sp>
        <p:nvSpPr>
          <p:cNvPr id="7" name="TextBox 6"/>
          <p:cNvSpPr txBox="1"/>
          <p:nvPr/>
        </p:nvSpPr>
        <p:spPr>
          <a:xfrm>
            <a:off x="2133600" y="304800"/>
            <a:ext cx="6781800" cy="1477328"/>
          </a:xfrm>
          <a:prstGeom prst="rect">
            <a:avLst/>
          </a:prstGeom>
          <a:noFill/>
        </p:spPr>
        <p:txBody>
          <a:bodyPr wrap="square" rtlCol="0">
            <a:spAutoFit/>
          </a:bodyPr>
          <a:lstStyle/>
          <a:p>
            <a:r>
              <a:rPr lang="en-US" dirty="0" smtClean="0">
                <a:solidFill>
                  <a:schemeClr val="accent5">
                    <a:lumMod val="75000"/>
                  </a:schemeClr>
                </a:solidFill>
              </a:rPr>
              <a:t>Genesis and Rapid Intensification Processes</a:t>
            </a:r>
            <a:r>
              <a:rPr lang="en-US" dirty="0" smtClean="0"/>
              <a:t/>
            </a:r>
            <a:br>
              <a:rPr lang="en-US" dirty="0" smtClean="0"/>
            </a:br>
            <a:r>
              <a:rPr lang="en-US" dirty="0" smtClean="0"/>
              <a:t>(GRIP) experiment is a NASA Earth science field experiment in 2010 that will be conducted to better understand how tropical storms form and develop into major hurricanes.</a:t>
            </a:r>
            <a:br>
              <a:rPr lang="en-US" dirty="0" smtClean="0"/>
            </a:br>
            <a:r>
              <a:rPr lang="en-US" b="1" dirty="0" smtClean="0"/>
              <a:t>http://www.nasa.gov/mission_pages/hurricanes/missions/grip/main</a:t>
            </a:r>
            <a:endParaRPr lang="en-US" b="1" dirty="0"/>
          </a:p>
        </p:txBody>
      </p:sp>
      <p:sp>
        <p:nvSpPr>
          <p:cNvPr id="8" name="TextBox 7"/>
          <p:cNvSpPr txBox="1"/>
          <p:nvPr/>
        </p:nvSpPr>
        <p:spPr>
          <a:xfrm>
            <a:off x="2438400" y="2133600"/>
            <a:ext cx="6477000" cy="1200329"/>
          </a:xfrm>
          <a:prstGeom prst="rect">
            <a:avLst/>
          </a:prstGeom>
          <a:noFill/>
        </p:spPr>
        <p:txBody>
          <a:bodyPr wrap="square" rtlCol="0">
            <a:spAutoFit/>
          </a:bodyPr>
          <a:lstStyle/>
          <a:p>
            <a:r>
              <a:rPr lang="en-US" b="1" dirty="0" err="1" smtClean="0">
                <a:hlinkClick r:id="rId3"/>
              </a:rPr>
              <a:t>Hayabusa</a:t>
            </a:r>
            <a:r>
              <a:rPr lang="en-US" b="1" dirty="0" smtClean="0">
                <a:hlinkClick r:id="rId3"/>
              </a:rPr>
              <a:t> (MUSES-C)  </a:t>
            </a:r>
            <a:endParaRPr lang="en-US" b="1" dirty="0" smtClean="0"/>
          </a:p>
          <a:p>
            <a:r>
              <a:rPr lang="en-US" dirty="0" err="1" smtClean="0"/>
              <a:t>Hayabusa</a:t>
            </a:r>
            <a:r>
              <a:rPr lang="en-US" dirty="0" smtClean="0"/>
              <a:t> (MUSES-C) is Japan's asteroid sample return mission.</a:t>
            </a:r>
          </a:p>
          <a:p>
            <a:r>
              <a:rPr lang="en-US" b="1" dirty="0" smtClean="0"/>
              <a:t>http://www.isas.jaxa.jp/e/enterp/missions/hayabusa/index.shtml</a:t>
            </a:r>
          </a:p>
          <a:p>
            <a:endParaRPr lang="en-US" dirty="0"/>
          </a:p>
        </p:txBody>
      </p:sp>
      <p:pic>
        <p:nvPicPr>
          <p:cNvPr id="9" name="Picture 8" descr="202221main_hayabusa.jpg"/>
          <p:cNvPicPr>
            <a:picLocks noChangeAspect="1"/>
          </p:cNvPicPr>
          <p:nvPr/>
        </p:nvPicPr>
        <p:blipFill>
          <a:blip r:embed="rId4"/>
          <a:stretch>
            <a:fillRect/>
          </a:stretch>
        </p:blipFill>
        <p:spPr>
          <a:xfrm>
            <a:off x="457200" y="1981200"/>
            <a:ext cx="1752600" cy="1314450"/>
          </a:xfrm>
          <a:prstGeom prst="rect">
            <a:avLst/>
          </a:prstGeom>
        </p:spPr>
      </p:pic>
      <p:sp>
        <p:nvSpPr>
          <p:cNvPr id="10" name="TextBox 9"/>
          <p:cNvSpPr txBox="1"/>
          <p:nvPr/>
        </p:nvSpPr>
        <p:spPr>
          <a:xfrm>
            <a:off x="2362200" y="3276600"/>
            <a:ext cx="6172200" cy="3139321"/>
          </a:xfrm>
          <a:prstGeom prst="rect">
            <a:avLst/>
          </a:prstGeom>
          <a:noFill/>
        </p:spPr>
        <p:txBody>
          <a:bodyPr wrap="square" rtlCol="0">
            <a:spAutoFit/>
          </a:bodyPr>
          <a:lstStyle/>
          <a:p>
            <a:r>
              <a:rPr lang="en-US" b="1" dirty="0" smtClean="0">
                <a:hlinkClick r:id="rId5"/>
              </a:rPr>
              <a:t>Herschel</a:t>
            </a:r>
            <a:endParaRPr lang="en-US" b="1" dirty="0" smtClean="0"/>
          </a:p>
          <a:p>
            <a:r>
              <a:rPr lang="en-US" dirty="0" smtClean="0"/>
              <a:t>The Herschel Space Observatory is a space-based telescope that will study the Universe by the light of the far-infrared and </a:t>
            </a:r>
            <a:r>
              <a:rPr lang="en-US" dirty="0" err="1" smtClean="0"/>
              <a:t>submillimeter</a:t>
            </a:r>
            <a:r>
              <a:rPr lang="en-US" dirty="0" smtClean="0"/>
              <a:t> portions of the spectrum.</a:t>
            </a:r>
            <a:br>
              <a:rPr lang="en-US" dirty="0" smtClean="0"/>
            </a:br>
            <a:r>
              <a:rPr lang="en-US" dirty="0" smtClean="0"/>
              <a:t>Herschel is a European Space Agency mission with significant participation from NASA. </a:t>
            </a:r>
            <a:br>
              <a:rPr lang="en-US" dirty="0" smtClean="0"/>
            </a:br>
            <a:r>
              <a:rPr lang="en-US" b="1" dirty="0" smtClean="0">
                <a:hlinkClick r:id="rId5"/>
              </a:rPr>
              <a:t>http://www.nasa.gov/mission_pages/herschel/index.html</a:t>
            </a:r>
            <a:r>
              <a:rPr lang="en-US" b="1" dirty="0" smtClean="0"/>
              <a:t/>
            </a:r>
            <a:br>
              <a:rPr lang="en-US" b="1" dirty="0" smtClean="0"/>
            </a:br>
            <a:r>
              <a:rPr lang="en-US" b="1" dirty="0" smtClean="0"/>
              <a:t>http://www.herschel.caltech.edu/</a:t>
            </a:r>
            <a:br>
              <a:rPr lang="en-US" b="1" dirty="0" smtClean="0"/>
            </a:br>
            <a:r>
              <a:rPr lang="en-US" b="1" dirty="0" smtClean="0"/>
              <a:t>http://sci.esa.int/science-e/www/area/index.cfm?fareaid=16</a:t>
            </a:r>
            <a:r>
              <a:rPr lang="en-US" dirty="0" smtClean="0"/>
              <a:t/>
            </a:r>
            <a:br>
              <a:rPr lang="en-US" dirty="0" smtClean="0"/>
            </a:br>
            <a:endParaRPr lang="en-US" dirty="0" smtClean="0"/>
          </a:p>
          <a:p>
            <a:endParaRPr lang="en-US" dirty="0"/>
          </a:p>
        </p:txBody>
      </p:sp>
      <p:pic>
        <p:nvPicPr>
          <p:cNvPr id="11" name="Picture 10" descr="31361_herschel_200sq.jpg"/>
          <p:cNvPicPr>
            <a:picLocks noChangeAspect="1"/>
          </p:cNvPicPr>
          <p:nvPr/>
        </p:nvPicPr>
        <p:blipFill>
          <a:blip r:embed="rId6"/>
          <a:stretch>
            <a:fillRect/>
          </a:stretch>
        </p:blipFill>
        <p:spPr>
          <a:xfrm>
            <a:off x="304800" y="3657600"/>
            <a:ext cx="1752600" cy="1752600"/>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62200" y="381000"/>
            <a:ext cx="5867400" cy="1477328"/>
          </a:xfrm>
          <a:prstGeom prst="rect">
            <a:avLst/>
          </a:prstGeom>
          <a:noFill/>
        </p:spPr>
        <p:txBody>
          <a:bodyPr wrap="square" rtlCol="0">
            <a:spAutoFit/>
          </a:bodyPr>
          <a:lstStyle/>
          <a:p>
            <a:r>
              <a:rPr lang="en-US" b="1" dirty="0" smtClean="0">
                <a:hlinkClick r:id="rId2"/>
              </a:rPr>
              <a:t>High Energy Transient Explorer-2 (HETE-2) Mission  </a:t>
            </a:r>
            <a:endParaRPr lang="en-US" b="1" dirty="0" smtClean="0"/>
          </a:p>
          <a:p>
            <a:r>
              <a:rPr lang="en-US" dirty="0" smtClean="0"/>
              <a:t>HETE-2 is a small scientific satellite designed to detect and localize gamma-ray bursts.</a:t>
            </a:r>
            <a:br>
              <a:rPr lang="en-US" dirty="0" smtClean="0"/>
            </a:br>
            <a:r>
              <a:rPr lang="en-US" b="1" dirty="0" smtClean="0"/>
              <a:t>http://space.mit.edu/HETE/</a:t>
            </a:r>
          </a:p>
          <a:p>
            <a:endParaRPr lang="en-US" dirty="0"/>
          </a:p>
        </p:txBody>
      </p:sp>
      <p:pic>
        <p:nvPicPr>
          <p:cNvPr id="11" name="Picture 10" descr="202222main_Hete2.jpg"/>
          <p:cNvPicPr>
            <a:picLocks noChangeAspect="1"/>
          </p:cNvPicPr>
          <p:nvPr/>
        </p:nvPicPr>
        <p:blipFill>
          <a:blip r:embed="rId3"/>
          <a:stretch>
            <a:fillRect/>
          </a:stretch>
        </p:blipFill>
        <p:spPr>
          <a:xfrm>
            <a:off x="381000" y="381000"/>
            <a:ext cx="1752600" cy="1314450"/>
          </a:xfrm>
          <a:prstGeom prst="rect">
            <a:avLst/>
          </a:prstGeom>
        </p:spPr>
      </p:pic>
      <p:sp>
        <p:nvSpPr>
          <p:cNvPr id="12" name="TextBox 11"/>
          <p:cNvSpPr txBox="1"/>
          <p:nvPr/>
        </p:nvSpPr>
        <p:spPr>
          <a:xfrm>
            <a:off x="2209800" y="2362200"/>
            <a:ext cx="6248400" cy="2031325"/>
          </a:xfrm>
          <a:prstGeom prst="rect">
            <a:avLst/>
          </a:prstGeom>
          <a:noFill/>
        </p:spPr>
        <p:txBody>
          <a:bodyPr wrap="square" rtlCol="0">
            <a:spAutoFit/>
          </a:bodyPr>
          <a:lstStyle/>
          <a:p>
            <a:r>
              <a:rPr lang="en-US" b="1" dirty="0" err="1" smtClean="0">
                <a:hlinkClick r:id="rId4"/>
              </a:rPr>
              <a:t>Hinode</a:t>
            </a:r>
            <a:r>
              <a:rPr lang="en-US" b="1" dirty="0" smtClean="0">
                <a:hlinkClick r:id="rId4"/>
              </a:rPr>
              <a:t> (Solar B)</a:t>
            </a:r>
            <a:endParaRPr lang="en-US" b="1" dirty="0" smtClean="0"/>
          </a:p>
          <a:p>
            <a:r>
              <a:rPr lang="en-US" dirty="0" smtClean="0"/>
              <a:t>A collaboration between the space agencies of Japan, the United States, United Kingdom and Europe, </a:t>
            </a:r>
            <a:r>
              <a:rPr lang="en-US" dirty="0" err="1" smtClean="0"/>
              <a:t>Hinode's</a:t>
            </a:r>
            <a:r>
              <a:rPr lang="en-US" dirty="0" smtClean="0"/>
              <a:t> mission is to investigate the interaction between the sun's magnetic field and its corona.</a:t>
            </a:r>
            <a:br>
              <a:rPr lang="en-US" dirty="0" smtClean="0"/>
            </a:br>
            <a:r>
              <a:rPr lang="en-US" b="1" dirty="0" smtClean="0"/>
              <a:t>http://www.nasa.gov/mission_pages/hinode/index.html</a:t>
            </a:r>
          </a:p>
          <a:p>
            <a:endParaRPr lang="en-US" dirty="0"/>
          </a:p>
        </p:txBody>
      </p:sp>
      <p:pic>
        <p:nvPicPr>
          <p:cNvPr id="13" name="Picture 12" descr="202223main_hinode.jpg"/>
          <p:cNvPicPr>
            <a:picLocks noChangeAspect="1"/>
          </p:cNvPicPr>
          <p:nvPr/>
        </p:nvPicPr>
        <p:blipFill>
          <a:blip r:embed="rId5"/>
          <a:stretch>
            <a:fillRect/>
          </a:stretch>
        </p:blipFill>
        <p:spPr>
          <a:xfrm>
            <a:off x="304800" y="2362200"/>
            <a:ext cx="1828800" cy="1371600"/>
          </a:xfrm>
          <a:prstGeom prst="rect">
            <a:avLst/>
          </a:prstGeom>
        </p:spPr>
      </p:pic>
      <p:sp>
        <p:nvSpPr>
          <p:cNvPr id="14" name="TextBox 13"/>
          <p:cNvSpPr txBox="1"/>
          <p:nvPr/>
        </p:nvSpPr>
        <p:spPr>
          <a:xfrm>
            <a:off x="2209800" y="4343400"/>
            <a:ext cx="6224974" cy="1200329"/>
          </a:xfrm>
          <a:prstGeom prst="rect">
            <a:avLst/>
          </a:prstGeom>
          <a:noFill/>
        </p:spPr>
        <p:txBody>
          <a:bodyPr wrap="none" rtlCol="0">
            <a:spAutoFit/>
          </a:bodyPr>
          <a:lstStyle/>
          <a:p>
            <a:r>
              <a:rPr lang="en-US" b="1" dirty="0" smtClean="0">
                <a:hlinkClick r:id="rId6"/>
              </a:rPr>
              <a:t>Hubble Space Telescope</a:t>
            </a:r>
            <a:endParaRPr lang="en-US" b="1" dirty="0" smtClean="0"/>
          </a:p>
          <a:p>
            <a:r>
              <a:rPr lang="en-US" dirty="0" smtClean="0"/>
              <a:t>Learn how Hubble has expanded our knowledge of the cosmos.</a:t>
            </a:r>
            <a:br>
              <a:rPr lang="en-US" dirty="0" smtClean="0"/>
            </a:br>
            <a:r>
              <a:rPr lang="en-US" b="1" dirty="0" smtClean="0"/>
              <a:t>http://www.nasa.gov/mission_pages/hubble/main/index.html</a:t>
            </a:r>
          </a:p>
          <a:p>
            <a:endParaRPr lang="en-US" dirty="0"/>
          </a:p>
        </p:txBody>
      </p:sp>
      <p:pic>
        <p:nvPicPr>
          <p:cNvPr id="15" name="Picture 14" descr="445780main_hubbleBanner226x170.jpg"/>
          <p:cNvPicPr>
            <a:picLocks noChangeAspect="1"/>
          </p:cNvPicPr>
          <p:nvPr/>
        </p:nvPicPr>
        <p:blipFill>
          <a:blip r:embed="rId7"/>
          <a:stretch>
            <a:fillRect/>
          </a:stretch>
        </p:blipFill>
        <p:spPr>
          <a:xfrm>
            <a:off x="304800" y="4419600"/>
            <a:ext cx="1823421" cy="1371600"/>
          </a:xfrm>
          <a:prstGeom prst="rect">
            <a:avLst/>
          </a:prstGeo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0" y="838200"/>
            <a:ext cx="6477000" cy="1477328"/>
          </a:xfrm>
          <a:prstGeom prst="rect">
            <a:avLst/>
          </a:prstGeom>
          <a:noFill/>
        </p:spPr>
        <p:txBody>
          <a:bodyPr wrap="square" rtlCol="0">
            <a:spAutoFit/>
          </a:bodyPr>
          <a:lstStyle/>
          <a:p>
            <a:r>
              <a:rPr lang="en-US" b="1" dirty="0" smtClean="0">
                <a:hlinkClick r:id="rId2"/>
              </a:rPr>
              <a:t>IBEX</a:t>
            </a:r>
            <a:endParaRPr lang="en-US" b="1" dirty="0" smtClean="0"/>
          </a:p>
          <a:p>
            <a:r>
              <a:rPr lang="en-US" dirty="0" smtClean="0"/>
              <a:t>A mission to achieve the first global observations of the region beyond the termination shock at the very edge of our solar system.</a:t>
            </a:r>
            <a:br>
              <a:rPr lang="en-US" dirty="0" smtClean="0"/>
            </a:br>
            <a:r>
              <a:rPr lang="en-US" b="1" dirty="0" smtClean="0"/>
              <a:t> http://www.nasa.gov/mission_pages/ibex/index.html</a:t>
            </a:r>
          </a:p>
          <a:p>
            <a:endParaRPr lang="en-US" dirty="0"/>
          </a:p>
        </p:txBody>
      </p:sp>
      <p:pic>
        <p:nvPicPr>
          <p:cNvPr id="7" name="Picture 6" descr="263118main_IBEXQandA100x75.jpg"/>
          <p:cNvPicPr>
            <a:picLocks noChangeAspect="1"/>
          </p:cNvPicPr>
          <p:nvPr/>
        </p:nvPicPr>
        <p:blipFill>
          <a:blip r:embed="rId3"/>
          <a:stretch>
            <a:fillRect/>
          </a:stretch>
        </p:blipFill>
        <p:spPr>
          <a:xfrm>
            <a:off x="457200" y="914400"/>
            <a:ext cx="1727200" cy="1295400"/>
          </a:xfrm>
          <a:prstGeom prst="rect">
            <a:avLst/>
          </a:prstGeom>
        </p:spPr>
      </p:pic>
      <p:sp>
        <p:nvSpPr>
          <p:cNvPr id="8" name="TextBox 7"/>
          <p:cNvSpPr txBox="1"/>
          <p:nvPr/>
        </p:nvSpPr>
        <p:spPr>
          <a:xfrm>
            <a:off x="2286000" y="2590800"/>
            <a:ext cx="6400800" cy="1754326"/>
          </a:xfrm>
          <a:prstGeom prst="rect">
            <a:avLst/>
          </a:prstGeom>
          <a:noFill/>
        </p:spPr>
        <p:txBody>
          <a:bodyPr wrap="square" rtlCol="0">
            <a:spAutoFit/>
          </a:bodyPr>
          <a:lstStyle/>
          <a:p>
            <a:r>
              <a:rPr lang="en-US" b="1" dirty="0" smtClean="0">
                <a:hlinkClick r:id="rId4"/>
              </a:rPr>
              <a:t>Ice Cloud and Land Elevation Satellite (</a:t>
            </a:r>
            <a:r>
              <a:rPr lang="en-US" b="1" dirty="0" err="1" smtClean="0">
                <a:hlinkClick r:id="rId4"/>
              </a:rPr>
              <a:t>ICEsat</a:t>
            </a:r>
            <a:r>
              <a:rPr lang="en-US" b="1" dirty="0" smtClean="0">
                <a:hlinkClick r:id="rId4"/>
              </a:rPr>
              <a:t>) Mission  </a:t>
            </a:r>
            <a:endParaRPr lang="en-US" b="1" dirty="0" smtClean="0"/>
          </a:p>
          <a:p>
            <a:r>
              <a:rPr lang="en-US" dirty="0" smtClean="0"/>
              <a:t>The </a:t>
            </a:r>
            <a:r>
              <a:rPr lang="en-US" dirty="0" err="1" smtClean="0"/>
              <a:t>ICESat</a:t>
            </a:r>
            <a:r>
              <a:rPr lang="en-US" dirty="0" smtClean="0"/>
              <a:t> mission will provide multi-year elevation data regarding ice sheet mass balance as well as cloud property information, especially for stratospheric clouds common over polar areas.</a:t>
            </a:r>
            <a:br>
              <a:rPr lang="en-US" dirty="0" smtClean="0"/>
            </a:br>
            <a:r>
              <a:rPr lang="en-US" b="1" dirty="0" smtClean="0"/>
              <a:t> http://icesat.gsfc.nasa.gov/</a:t>
            </a:r>
          </a:p>
          <a:p>
            <a:endParaRPr lang="en-US" dirty="0"/>
          </a:p>
        </p:txBody>
      </p:sp>
      <p:pic>
        <p:nvPicPr>
          <p:cNvPr id="10" name="Picture 9" descr="icesat_logo_w.jpg"/>
          <p:cNvPicPr>
            <a:picLocks noChangeAspect="1"/>
          </p:cNvPicPr>
          <p:nvPr/>
        </p:nvPicPr>
        <p:blipFill>
          <a:blip r:embed="rId5"/>
          <a:stretch>
            <a:fillRect/>
          </a:stretch>
        </p:blipFill>
        <p:spPr>
          <a:xfrm>
            <a:off x="304800" y="2743200"/>
            <a:ext cx="1852448" cy="1143000"/>
          </a:xfrm>
          <a:prstGeom prst="rect">
            <a:avLst/>
          </a:prstGeom>
        </p:spPr>
      </p:pic>
      <p:pic>
        <p:nvPicPr>
          <p:cNvPr id="11" name="Picture 10" descr="202226main_Integral.jpg"/>
          <p:cNvPicPr>
            <a:picLocks noChangeAspect="1"/>
          </p:cNvPicPr>
          <p:nvPr/>
        </p:nvPicPr>
        <p:blipFill>
          <a:blip r:embed="rId6"/>
          <a:stretch>
            <a:fillRect/>
          </a:stretch>
        </p:blipFill>
        <p:spPr>
          <a:xfrm>
            <a:off x="457200" y="4267200"/>
            <a:ext cx="1727200" cy="1295400"/>
          </a:xfrm>
          <a:prstGeom prst="rect">
            <a:avLst/>
          </a:prstGeom>
        </p:spPr>
      </p:pic>
      <p:sp>
        <p:nvSpPr>
          <p:cNvPr id="12" name="TextBox 11"/>
          <p:cNvSpPr txBox="1"/>
          <p:nvPr/>
        </p:nvSpPr>
        <p:spPr>
          <a:xfrm>
            <a:off x="2362200" y="4419600"/>
            <a:ext cx="6477000" cy="1477328"/>
          </a:xfrm>
          <a:prstGeom prst="rect">
            <a:avLst/>
          </a:prstGeom>
          <a:noFill/>
        </p:spPr>
        <p:txBody>
          <a:bodyPr wrap="square" rtlCol="0">
            <a:spAutoFit/>
          </a:bodyPr>
          <a:lstStyle/>
          <a:p>
            <a:r>
              <a:rPr lang="en-US" b="1" dirty="0" smtClean="0">
                <a:hlinkClick r:id="rId7"/>
              </a:rPr>
              <a:t>International Gamma-Ray Astrophysics Laboratory (INTEGRAL) </a:t>
            </a:r>
            <a:endParaRPr lang="en-US" b="1" dirty="0" smtClean="0"/>
          </a:p>
          <a:p>
            <a:r>
              <a:rPr lang="en-US" dirty="0" smtClean="0"/>
              <a:t>INTEGRAL is the most sensitive gamma-ray observatory ever launched.</a:t>
            </a:r>
            <a:br>
              <a:rPr lang="en-US" dirty="0" smtClean="0"/>
            </a:br>
            <a:r>
              <a:rPr lang="en-US" b="1" dirty="0" smtClean="0"/>
              <a:t> http://sci.esa.int/science-e/www/area/index.cfm?fareaid=21</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152400" y="4724400"/>
            <a:ext cx="9144000" cy="175432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rPr>
              <a:t>March 16– May 23, 2011:</a:t>
            </a:r>
            <a:br>
              <a:rPr lang="en-US" sz="5400" b="1" cap="none" spc="0" dirty="0" smtClean="0">
                <a:ln w="11430"/>
                <a:solidFill>
                  <a:srgbClr val="FFC000"/>
                </a:solidFill>
                <a:effectLst>
                  <a:outerShdw blurRad="80000" dist="40000" dir="5040000" algn="tl">
                    <a:srgbClr val="000000">
                      <a:alpha val="30000"/>
                    </a:srgbClr>
                  </a:outerShdw>
                </a:effectLst>
              </a:rPr>
            </a:br>
            <a:r>
              <a:rPr lang="en-US" sz="5400" b="1" cap="none" spc="0" dirty="0" smtClean="0">
                <a:ln w="11430"/>
                <a:solidFill>
                  <a:srgbClr val="FFC000"/>
                </a:solidFill>
                <a:effectLst>
                  <a:outerShdw blurRad="80000" dist="40000" dir="5040000" algn="tl">
                    <a:srgbClr val="000000">
                      <a:alpha val="30000"/>
                    </a:srgbClr>
                  </a:outerShdw>
                </a:effectLst>
              </a:rPr>
              <a:t>ISS-27</a:t>
            </a:r>
            <a:endParaRPr lang="en-US" sz="5400" b="1" cap="none" spc="0" dirty="0">
              <a:ln w="11430"/>
              <a:solidFill>
                <a:srgbClr val="FFC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381000"/>
            <a:ext cx="6248400" cy="1477328"/>
          </a:xfrm>
          <a:prstGeom prst="rect">
            <a:avLst/>
          </a:prstGeom>
          <a:noFill/>
        </p:spPr>
        <p:txBody>
          <a:bodyPr wrap="square" rtlCol="0">
            <a:spAutoFit/>
          </a:bodyPr>
          <a:lstStyle/>
          <a:p>
            <a:r>
              <a:rPr lang="en-US" b="1" dirty="0" smtClean="0">
                <a:hlinkClick r:id="rId2"/>
              </a:rPr>
              <a:t>International Space Station</a:t>
            </a:r>
            <a:endParaRPr lang="en-US" b="1" dirty="0" smtClean="0"/>
          </a:p>
          <a:p>
            <a:r>
              <a:rPr lang="en-US" dirty="0" smtClean="0"/>
              <a:t>Aboard the International Space Station, astronauts work to improve life on Earth and extend life beyond our home planet. </a:t>
            </a:r>
            <a:r>
              <a:rPr lang="en-US" b="1" dirty="0" smtClean="0"/>
              <a:t>http://www.nasa.gov/mission_pages/station/main/index.html</a:t>
            </a:r>
          </a:p>
          <a:p>
            <a:endParaRPr lang="en-US" dirty="0"/>
          </a:p>
        </p:txBody>
      </p:sp>
      <p:sp>
        <p:nvSpPr>
          <p:cNvPr id="4" name="TextBox 3"/>
          <p:cNvSpPr txBox="1"/>
          <p:nvPr/>
        </p:nvSpPr>
        <p:spPr>
          <a:xfrm>
            <a:off x="2514600" y="1828800"/>
            <a:ext cx="6400800" cy="1754326"/>
          </a:xfrm>
          <a:prstGeom prst="rect">
            <a:avLst/>
          </a:prstGeom>
          <a:noFill/>
        </p:spPr>
        <p:txBody>
          <a:bodyPr wrap="square" rtlCol="0">
            <a:spAutoFit/>
          </a:bodyPr>
          <a:lstStyle/>
          <a:p>
            <a:r>
              <a:rPr lang="en-US" b="1" dirty="0" smtClean="0">
                <a:hlinkClick r:id="rId3"/>
              </a:rPr>
              <a:t>Jason  </a:t>
            </a:r>
            <a:endParaRPr lang="en-US" b="1" dirty="0" smtClean="0"/>
          </a:p>
          <a:p>
            <a:r>
              <a:rPr lang="en-US" dirty="0" smtClean="0"/>
              <a:t>Jason-1 is the first follow-on to the highly successful TOPEX/Poseidon mission that measured ocean surface topography.</a:t>
            </a:r>
            <a:br>
              <a:rPr lang="en-US" dirty="0" smtClean="0"/>
            </a:br>
            <a:r>
              <a:rPr lang="en-US" b="1" dirty="0" smtClean="0"/>
              <a:t>http://sealevel.jpl.nasa.gov/mission/jason-1.html</a:t>
            </a:r>
          </a:p>
          <a:p>
            <a:endParaRPr lang="en-US" dirty="0"/>
          </a:p>
        </p:txBody>
      </p:sp>
      <p:pic>
        <p:nvPicPr>
          <p:cNvPr id="5" name="Picture 4" descr="202227main_jason.jpg"/>
          <p:cNvPicPr>
            <a:picLocks noChangeAspect="1"/>
          </p:cNvPicPr>
          <p:nvPr/>
        </p:nvPicPr>
        <p:blipFill>
          <a:blip r:embed="rId4"/>
          <a:stretch>
            <a:fillRect/>
          </a:stretch>
        </p:blipFill>
        <p:spPr>
          <a:xfrm>
            <a:off x="457200" y="1905000"/>
            <a:ext cx="1727200" cy="1295400"/>
          </a:xfrm>
          <a:prstGeom prst="rect">
            <a:avLst/>
          </a:prstGeom>
        </p:spPr>
      </p:pic>
      <p:sp>
        <p:nvSpPr>
          <p:cNvPr id="7" name="TextBox 6"/>
          <p:cNvSpPr txBox="1"/>
          <p:nvPr/>
        </p:nvSpPr>
        <p:spPr>
          <a:xfrm>
            <a:off x="2362200" y="3429000"/>
            <a:ext cx="6156172" cy="923330"/>
          </a:xfrm>
          <a:prstGeom prst="rect">
            <a:avLst/>
          </a:prstGeom>
          <a:noFill/>
        </p:spPr>
        <p:txBody>
          <a:bodyPr wrap="none" rtlCol="0">
            <a:spAutoFit/>
          </a:bodyPr>
          <a:lstStyle/>
          <a:p>
            <a:r>
              <a:rPr lang="en-US" b="1" dirty="0" err="1" smtClean="0">
                <a:hlinkClick r:id="rId5"/>
              </a:rPr>
              <a:t>Kepler</a:t>
            </a:r>
            <a:endParaRPr lang="en-US" b="1" dirty="0" smtClean="0"/>
          </a:p>
          <a:p>
            <a:r>
              <a:rPr lang="en-US" dirty="0" smtClean="0"/>
              <a:t>NASA's search for habitable planets.</a:t>
            </a:r>
          </a:p>
          <a:p>
            <a:r>
              <a:rPr lang="en-US" b="1" dirty="0" smtClean="0"/>
              <a:t>http://www.nasa.gov/mission_pages/kepler/main/index.html</a:t>
            </a:r>
            <a:endParaRPr lang="en-US" b="1" dirty="0"/>
          </a:p>
        </p:txBody>
      </p:sp>
      <p:pic>
        <p:nvPicPr>
          <p:cNvPr id="8" name="Picture 7" descr="277038main_100_x_75_kepler.jpg"/>
          <p:cNvPicPr>
            <a:picLocks noChangeAspect="1"/>
          </p:cNvPicPr>
          <p:nvPr/>
        </p:nvPicPr>
        <p:blipFill>
          <a:blip r:embed="rId6"/>
          <a:stretch>
            <a:fillRect/>
          </a:stretch>
        </p:blipFill>
        <p:spPr>
          <a:xfrm>
            <a:off x="381000" y="3429000"/>
            <a:ext cx="1828800" cy="1371600"/>
          </a:xfrm>
          <a:prstGeom prst="rect">
            <a:avLst/>
          </a:prstGeom>
        </p:spPr>
      </p:pic>
      <p:sp>
        <p:nvSpPr>
          <p:cNvPr id="9" name="TextBox 8"/>
          <p:cNvSpPr txBox="1"/>
          <p:nvPr/>
        </p:nvSpPr>
        <p:spPr>
          <a:xfrm>
            <a:off x="2362200" y="4800600"/>
            <a:ext cx="6172200" cy="1754326"/>
          </a:xfrm>
          <a:prstGeom prst="rect">
            <a:avLst/>
          </a:prstGeom>
          <a:noFill/>
        </p:spPr>
        <p:txBody>
          <a:bodyPr wrap="square" rtlCol="0">
            <a:spAutoFit/>
          </a:bodyPr>
          <a:lstStyle/>
          <a:p>
            <a:r>
              <a:rPr lang="en-US" b="1" dirty="0" err="1" smtClean="0">
                <a:hlinkClick r:id="rId7"/>
              </a:rPr>
              <a:t>Landsat</a:t>
            </a:r>
            <a:r>
              <a:rPr lang="en-US" b="1" dirty="0" smtClean="0">
                <a:hlinkClick r:id="rId7"/>
              </a:rPr>
              <a:t>  </a:t>
            </a:r>
            <a:endParaRPr lang="en-US" b="1" dirty="0" smtClean="0"/>
          </a:p>
          <a:p>
            <a:r>
              <a:rPr lang="en-US" dirty="0" smtClean="0"/>
              <a:t>The </a:t>
            </a:r>
            <a:r>
              <a:rPr lang="en-US" dirty="0" err="1" smtClean="0"/>
              <a:t>Landsat</a:t>
            </a:r>
            <a:r>
              <a:rPr lang="en-US" dirty="0" smtClean="0"/>
              <a:t> Program is a series of Earth-observing satellite missions jointly managed by NASA and the U.S. Geological Survey.</a:t>
            </a:r>
            <a:br>
              <a:rPr lang="en-US" dirty="0" smtClean="0"/>
            </a:br>
            <a:r>
              <a:rPr lang="en-US" b="1" dirty="0" smtClean="0"/>
              <a:t>http://landsat.gsfc.nasa.gov/</a:t>
            </a:r>
          </a:p>
          <a:p>
            <a:endParaRPr lang="en-US" dirty="0"/>
          </a:p>
        </p:txBody>
      </p:sp>
      <p:pic>
        <p:nvPicPr>
          <p:cNvPr id="10" name="Picture 9" descr="202228main_landsat.jpg"/>
          <p:cNvPicPr>
            <a:picLocks noChangeAspect="1"/>
          </p:cNvPicPr>
          <p:nvPr/>
        </p:nvPicPr>
        <p:blipFill>
          <a:blip r:embed="rId8"/>
          <a:stretch>
            <a:fillRect/>
          </a:stretch>
        </p:blipFill>
        <p:spPr>
          <a:xfrm>
            <a:off x="457200" y="5029200"/>
            <a:ext cx="1752600" cy="1331976"/>
          </a:xfrm>
          <a:prstGeom prst="rect">
            <a:avLst/>
          </a:prstGeom>
        </p:spPr>
      </p:pic>
      <p:pic>
        <p:nvPicPr>
          <p:cNvPr id="11" name="Picture 10" descr="InternationalSpaceStationPatch.png"/>
          <p:cNvPicPr>
            <a:picLocks noChangeAspect="1"/>
          </p:cNvPicPr>
          <p:nvPr/>
        </p:nvPicPr>
        <p:blipFill>
          <a:blip r:embed="rId9"/>
          <a:stretch>
            <a:fillRect/>
          </a:stretch>
        </p:blipFill>
        <p:spPr>
          <a:xfrm>
            <a:off x="533400" y="228600"/>
            <a:ext cx="1295400" cy="1606296"/>
          </a:xfrm>
          <a:prstGeom prst="rect">
            <a:avLst/>
          </a:prstGeo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8400" y="381000"/>
            <a:ext cx="6248400" cy="1754326"/>
          </a:xfrm>
          <a:prstGeom prst="rect">
            <a:avLst/>
          </a:prstGeom>
          <a:noFill/>
        </p:spPr>
        <p:txBody>
          <a:bodyPr wrap="square" rtlCol="0">
            <a:spAutoFit/>
          </a:bodyPr>
          <a:lstStyle/>
          <a:p>
            <a:r>
              <a:rPr lang="en-US" b="1" dirty="0" smtClean="0">
                <a:hlinkClick r:id="rId2"/>
              </a:rPr>
              <a:t>LCROSS</a:t>
            </a:r>
            <a:endParaRPr lang="en-US" b="1" dirty="0" smtClean="0"/>
          </a:p>
          <a:p>
            <a:r>
              <a:rPr lang="en-US" dirty="0" smtClean="0"/>
              <a:t>The LCROSS mission's objective is to confirm the presence or absence of water ice in a permanently shadowed crater at the moon's South Pole.</a:t>
            </a:r>
            <a:br>
              <a:rPr lang="en-US" dirty="0" smtClean="0"/>
            </a:br>
            <a:r>
              <a:rPr lang="en-US" dirty="0" smtClean="0"/>
              <a:t>h</a:t>
            </a:r>
            <a:r>
              <a:rPr lang="en-US" b="1" dirty="0" smtClean="0"/>
              <a:t>ttp://www.nasa.gov/mission_pages/LCROSS/main/index.html</a:t>
            </a:r>
          </a:p>
          <a:p>
            <a:endParaRPr lang="en-US" dirty="0"/>
          </a:p>
        </p:txBody>
      </p:sp>
      <p:pic>
        <p:nvPicPr>
          <p:cNvPr id="4" name="Picture 3" descr="259599main_lcross.jpeg"/>
          <p:cNvPicPr>
            <a:picLocks noChangeAspect="1"/>
          </p:cNvPicPr>
          <p:nvPr/>
        </p:nvPicPr>
        <p:blipFill>
          <a:blip r:embed="rId3"/>
          <a:stretch>
            <a:fillRect/>
          </a:stretch>
        </p:blipFill>
        <p:spPr>
          <a:xfrm>
            <a:off x="457200" y="533400"/>
            <a:ext cx="1727200" cy="1295400"/>
          </a:xfrm>
          <a:prstGeom prst="rect">
            <a:avLst/>
          </a:prstGeom>
        </p:spPr>
      </p:pic>
      <p:sp>
        <p:nvSpPr>
          <p:cNvPr id="5" name="TextBox 4"/>
          <p:cNvSpPr txBox="1"/>
          <p:nvPr/>
        </p:nvSpPr>
        <p:spPr>
          <a:xfrm>
            <a:off x="2362200" y="1981200"/>
            <a:ext cx="6400800" cy="1754326"/>
          </a:xfrm>
          <a:prstGeom prst="rect">
            <a:avLst/>
          </a:prstGeom>
          <a:noFill/>
        </p:spPr>
        <p:txBody>
          <a:bodyPr wrap="square" rtlCol="0">
            <a:spAutoFit/>
          </a:bodyPr>
          <a:lstStyle/>
          <a:p>
            <a:r>
              <a:rPr lang="en-US" b="1" dirty="0" smtClean="0">
                <a:hlinkClick r:id="rId4"/>
              </a:rPr>
              <a:t>LRO: Lunar Reconnaissance Orbiter</a:t>
            </a:r>
            <a:endParaRPr lang="en-US" b="1" dirty="0" smtClean="0"/>
          </a:p>
          <a:p>
            <a:r>
              <a:rPr lang="en-US" dirty="0" smtClean="0"/>
              <a:t>The LRO mission objectives are to find safe landing sites, locate potential resources, characterize the radiation environment, and demonstrate new technology.</a:t>
            </a:r>
            <a:br>
              <a:rPr lang="en-US" dirty="0" smtClean="0"/>
            </a:br>
            <a:r>
              <a:rPr lang="en-US" b="1" dirty="0" smtClean="0"/>
              <a:t> http://www.nasa.gov/mission_pages/LRO/main/index.html</a:t>
            </a:r>
          </a:p>
          <a:p>
            <a:endParaRPr lang="en-US" dirty="0"/>
          </a:p>
        </p:txBody>
      </p:sp>
      <p:pic>
        <p:nvPicPr>
          <p:cNvPr id="6" name="Picture 5" descr="204009main_LRO_firstpic_100.jpg"/>
          <p:cNvPicPr>
            <a:picLocks noChangeAspect="1"/>
          </p:cNvPicPr>
          <p:nvPr/>
        </p:nvPicPr>
        <p:blipFill>
          <a:blip r:embed="rId5"/>
          <a:stretch>
            <a:fillRect/>
          </a:stretch>
        </p:blipFill>
        <p:spPr>
          <a:xfrm>
            <a:off x="381000" y="1981200"/>
            <a:ext cx="1828800" cy="1371600"/>
          </a:xfrm>
          <a:prstGeom prst="rect">
            <a:avLst/>
          </a:prstGeom>
        </p:spPr>
      </p:pic>
      <p:sp>
        <p:nvSpPr>
          <p:cNvPr id="7" name="TextBox 6"/>
          <p:cNvSpPr txBox="1"/>
          <p:nvPr/>
        </p:nvSpPr>
        <p:spPr>
          <a:xfrm>
            <a:off x="2438400" y="3581400"/>
            <a:ext cx="6553200" cy="1754326"/>
          </a:xfrm>
          <a:prstGeom prst="rect">
            <a:avLst/>
          </a:prstGeom>
          <a:noFill/>
        </p:spPr>
        <p:txBody>
          <a:bodyPr wrap="square" rtlCol="0">
            <a:spAutoFit/>
          </a:bodyPr>
          <a:lstStyle/>
          <a:p>
            <a:r>
              <a:rPr lang="en-US" b="1" dirty="0" smtClean="0">
                <a:hlinkClick r:id="rId6"/>
              </a:rPr>
              <a:t>Lunar Quest Program</a:t>
            </a:r>
            <a:endParaRPr lang="en-US" b="1" dirty="0" smtClean="0"/>
          </a:p>
          <a:p>
            <a:r>
              <a:rPr lang="en-US" dirty="0" smtClean="0"/>
              <a:t>NASA's Lunar Quest Program is a multi-element program consisting of flight missions, instruments for lunar missions of opportunity, as well as research and analysis efforts.</a:t>
            </a:r>
            <a:br>
              <a:rPr lang="en-US" dirty="0" smtClean="0"/>
            </a:br>
            <a:r>
              <a:rPr lang="en-US" b="1" dirty="0" smtClean="0"/>
              <a:t>http://www.nasa.gov/mission_pages/lunarquest/main/index.html</a:t>
            </a:r>
          </a:p>
          <a:p>
            <a:endParaRPr lang="en-US" dirty="0"/>
          </a:p>
        </p:txBody>
      </p:sp>
      <p:pic>
        <p:nvPicPr>
          <p:cNvPr id="8" name="Picture 7" descr="465122main_goddard_labels_100.jpg"/>
          <p:cNvPicPr>
            <a:picLocks noChangeAspect="1"/>
          </p:cNvPicPr>
          <p:nvPr/>
        </p:nvPicPr>
        <p:blipFill>
          <a:blip r:embed="rId7"/>
          <a:stretch>
            <a:fillRect/>
          </a:stretch>
        </p:blipFill>
        <p:spPr>
          <a:xfrm>
            <a:off x="457200" y="3657600"/>
            <a:ext cx="1752600" cy="1314450"/>
          </a:xfrm>
          <a:prstGeom prst="rect">
            <a:avLst/>
          </a:prstGeom>
        </p:spPr>
      </p:pic>
      <p:sp>
        <p:nvSpPr>
          <p:cNvPr id="9" name="TextBox 8"/>
          <p:cNvSpPr txBox="1"/>
          <p:nvPr/>
        </p:nvSpPr>
        <p:spPr>
          <a:xfrm>
            <a:off x="2514600" y="5181600"/>
            <a:ext cx="4876848" cy="1200329"/>
          </a:xfrm>
          <a:prstGeom prst="rect">
            <a:avLst/>
          </a:prstGeom>
          <a:noFill/>
        </p:spPr>
        <p:txBody>
          <a:bodyPr wrap="none" rtlCol="0">
            <a:spAutoFit/>
          </a:bodyPr>
          <a:lstStyle/>
          <a:p>
            <a:r>
              <a:rPr lang="en-US" b="1" dirty="0" smtClean="0">
                <a:hlinkClick r:id="rId8"/>
              </a:rPr>
              <a:t>Mars Express  </a:t>
            </a:r>
            <a:endParaRPr lang="en-US" b="1" dirty="0" smtClean="0"/>
          </a:p>
          <a:p>
            <a:r>
              <a:rPr lang="en-US" dirty="0" smtClean="0"/>
              <a:t>Mission to search for subsurface water from orbit.</a:t>
            </a:r>
            <a:br>
              <a:rPr lang="en-US" dirty="0" smtClean="0"/>
            </a:br>
            <a:r>
              <a:rPr lang="en-US" b="1" dirty="0" smtClean="0"/>
              <a:t> http://marsprogram.jpl.nasa.gov/express/</a:t>
            </a:r>
          </a:p>
          <a:p>
            <a:endParaRPr lang="en-US" dirty="0"/>
          </a:p>
        </p:txBody>
      </p:sp>
      <p:pic>
        <p:nvPicPr>
          <p:cNvPr id="10" name="Picture 9" descr="202230main_marsexpress.jpg"/>
          <p:cNvPicPr>
            <a:picLocks noChangeAspect="1"/>
          </p:cNvPicPr>
          <p:nvPr/>
        </p:nvPicPr>
        <p:blipFill>
          <a:blip r:embed="rId9"/>
          <a:stretch>
            <a:fillRect/>
          </a:stretch>
        </p:blipFill>
        <p:spPr>
          <a:xfrm>
            <a:off x="457200" y="5257800"/>
            <a:ext cx="1752600" cy="1314450"/>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685800"/>
            <a:ext cx="5939896" cy="1200329"/>
          </a:xfrm>
          <a:prstGeom prst="rect">
            <a:avLst/>
          </a:prstGeom>
          <a:noFill/>
        </p:spPr>
        <p:txBody>
          <a:bodyPr wrap="none" rtlCol="0">
            <a:spAutoFit/>
          </a:bodyPr>
          <a:lstStyle/>
          <a:p>
            <a:r>
              <a:rPr lang="en-US" b="1" dirty="0" smtClean="0">
                <a:hlinkClick r:id="rId2"/>
              </a:rPr>
              <a:t>Mars Exploration Rovers</a:t>
            </a:r>
            <a:endParaRPr lang="en-US" b="1" dirty="0" smtClean="0"/>
          </a:p>
          <a:p>
            <a:r>
              <a:rPr lang="en-US" dirty="0" smtClean="0"/>
              <a:t>Rovers Spirit and Opportunity explore the Martian landscape.</a:t>
            </a:r>
            <a:br>
              <a:rPr lang="en-US" dirty="0" smtClean="0"/>
            </a:br>
            <a:r>
              <a:rPr lang="en-US" b="1" dirty="0" smtClean="0"/>
              <a:t>http://www.nasa.gov/mission_pages/mer/index.html</a:t>
            </a:r>
          </a:p>
          <a:p>
            <a:endParaRPr lang="en-US" dirty="0"/>
          </a:p>
        </p:txBody>
      </p:sp>
      <p:pic>
        <p:nvPicPr>
          <p:cNvPr id="4" name="Picture 3" descr="202241main_rovers.jpg"/>
          <p:cNvPicPr>
            <a:picLocks noChangeAspect="1"/>
          </p:cNvPicPr>
          <p:nvPr/>
        </p:nvPicPr>
        <p:blipFill>
          <a:blip r:embed="rId3"/>
          <a:stretch>
            <a:fillRect/>
          </a:stretch>
        </p:blipFill>
        <p:spPr>
          <a:xfrm>
            <a:off x="457200" y="533400"/>
            <a:ext cx="1676400" cy="1257300"/>
          </a:xfrm>
          <a:prstGeom prst="rect">
            <a:avLst/>
          </a:prstGeom>
        </p:spPr>
      </p:pic>
      <p:sp>
        <p:nvSpPr>
          <p:cNvPr id="5" name="TextBox 4"/>
          <p:cNvSpPr txBox="1"/>
          <p:nvPr/>
        </p:nvSpPr>
        <p:spPr>
          <a:xfrm>
            <a:off x="2438400" y="2057400"/>
            <a:ext cx="6477000" cy="1200329"/>
          </a:xfrm>
          <a:prstGeom prst="rect">
            <a:avLst/>
          </a:prstGeom>
          <a:noFill/>
        </p:spPr>
        <p:txBody>
          <a:bodyPr wrap="square" rtlCol="0">
            <a:spAutoFit/>
          </a:bodyPr>
          <a:lstStyle/>
          <a:p>
            <a:r>
              <a:rPr lang="en-US" b="1" dirty="0" smtClean="0">
                <a:hlinkClick r:id="rId4"/>
              </a:rPr>
              <a:t>Mars Odyssey  </a:t>
            </a:r>
            <a:endParaRPr lang="en-US" b="1" dirty="0" smtClean="0"/>
          </a:p>
          <a:p>
            <a:r>
              <a:rPr lang="en-US" dirty="0" smtClean="0"/>
              <a:t>This orbiter is mapping the mineralogy and morphology of the Martian surface.</a:t>
            </a:r>
          </a:p>
          <a:p>
            <a:r>
              <a:rPr lang="en-US" b="1" dirty="0" smtClean="0"/>
              <a:t>http://mars.jpl.nasa.gov/odyssey/index.cfm</a:t>
            </a:r>
            <a:endParaRPr lang="en-US" b="1" dirty="0"/>
          </a:p>
        </p:txBody>
      </p:sp>
      <p:pic>
        <p:nvPicPr>
          <p:cNvPr id="6" name="Picture 5" descr="202229main_mars_odyssey.jpg"/>
          <p:cNvPicPr>
            <a:picLocks noChangeAspect="1"/>
          </p:cNvPicPr>
          <p:nvPr/>
        </p:nvPicPr>
        <p:blipFill>
          <a:blip r:embed="rId5"/>
          <a:stretch>
            <a:fillRect/>
          </a:stretch>
        </p:blipFill>
        <p:spPr>
          <a:xfrm>
            <a:off x="457200" y="2057400"/>
            <a:ext cx="1676400" cy="1257300"/>
          </a:xfrm>
          <a:prstGeom prst="rect">
            <a:avLst/>
          </a:prstGeom>
        </p:spPr>
      </p:pic>
      <p:sp>
        <p:nvSpPr>
          <p:cNvPr id="7" name="TextBox 6"/>
          <p:cNvSpPr txBox="1"/>
          <p:nvPr/>
        </p:nvSpPr>
        <p:spPr>
          <a:xfrm>
            <a:off x="2362200" y="3581400"/>
            <a:ext cx="6096000" cy="1200329"/>
          </a:xfrm>
          <a:prstGeom prst="rect">
            <a:avLst/>
          </a:prstGeom>
          <a:noFill/>
        </p:spPr>
        <p:txBody>
          <a:bodyPr wrap="square" rtlCol="0">
            <a:spAutoFit/>
          </a:bodyPr>
          <a:lstStyle/>
          <a:p>
            <a:r>
              <a:rPr lang="en-US" b="1" dirty="0" smtClean="0">
                <a:solidFill>
                  <a:schemeClr val="accent1">
                    <a:lumMod val="75000"/>
                  </a:schemeClr>
                </a:solidFill>
              </a:rPr>
              <a:t>Mars Reconnaissance Orbiter</a:t>
            </a:r>
          </a:p>
          <a:p>
            <a:r>
              <a:rPr lang="en-US" dirty="0" smtClean="0"/>
              <a:t>The mission will determine whether long-standing bodies of water ever existed on Mars.</a:t>
            </a:r>
            <a:br>
              <a:rPr lang="en-US" dirty="0" smtClean="0"/>
            </a:br>
            <a:r>
              <a:rPr lang="en-US" b="1" dirty="0" smtClean="0"/>
              <a:t>http://www.nasa.gov/mission_pages/MRO/main/index.html</a:t>
            </a:r>
          </a:p>
        </p:txBody>
      </p:sp>
      <p:pic>
        <p:nvPicPr>
          <p:cNvPr id="8" name="Picture 7" descr="202232main_MRO.jpg"/>
          <p:cNvPicPr>
            <a:picLocks noChangeAspect="1"/>
          </p:cNvPicPr>
          <p:nvPr/>
        </p:nvPicPr>
        <p:blipFill>
          <a:blip r:embed="rId6"/>
          <a:stretch>
            <a:fillRect/>
          </a:stretch>
        </p:blipFill>
        <p:spPr>
          <a:xfrm>
            <a:off x="457200" y="3505200"/>
            <a:ext cx="1727200" cy="1295400"/>
          </a:xfrm>
          <a:prstGeom prst="rect">
            <a:avLst/>
          </a:prstGeom>
        </p:spPr>
      </p:pic>
      <p:sp>
        <p:nvSpPr>
          <p:cNvPr id="9" name="TextBox 8"/>
          <p:cNvSpPr txBox="1"/>
          <p:nvPr/>
        </p:nvSpPr>
        <p:spPr>
          <a:xfrm>
            <a:off x="2438400" y="5029200"/>
            <a:ext cx="6248400" cy="1754326"/>
          </a:xfrm>
          <a:prstGeom prst="rect">
            <a:avLst/>
          </a:prstGeom>
          <a:noFill/>
        </p:spPr>
        <p:txBody>
          <a:bodyPr wrap="square" rtlCol="0">
            <a:spAutoFit/>
          </a:bodyPr>
          <a:lstStyle/>
          <a:p>
            <a:r>
              <a:rPr lang="en-US" b="1" dirty="0" smtClean="0">
                <a:hlinkClick r:id="rId7"/>
              </a:rPr>
              <a:t>Moon Mineralogy </a:t>
            </a:r>
            <a:r>
              <a:rPr lang="en-US" b="1" dirty="0" err="1" smtClean="0">
                <a:hlinkClick r:id="rId7"/>
              </a:rPr>
              <a:t>Mapper</a:t>
            </a:r>
            <a:r>
              <a:rPr lang="en-US" b="1" dirty="0" smtClean="0">
                <a:hlinkClick r:id="rId7"/>
              </a:rPr>
              <a:t> </a:t>
            </a:r>
            <a:endParaRPr lang="en-US" b="1" dirty="0" smtClean="0"/>
          </a:p>
          <a:p>
            <a:r>
              <a:rPr lang="en-US" dirty="0" smtClean="0"/>
              <a:t>Aboard the Chandrayaan-1 spacecraft, whose technology mission has been completed successfully and now embarks on a scientific mission.</a:t>
            </a:r>
            <a:br>
              <a:rPr lang="en-US" dirty="0" smtClean="0"/>
            </a:br>
            <a:r>
              <a:rPr lang="en-US" b="1" dirty="0" smtClean="0"/>
              <a:t>http://m3.jpl.nasa.gov/</a:t>
            </a:r>
          </a:p>
          <a:p>
            <a:endParaRPr lang="en-US" dirty="0"/>
          </a:p>
        </p:txBody>
      </p:sp>
      <p:pic>
        <p:nvPicPr>
          <p:cNvPr id="10" name="Picture 9" descr="393163main_m3_100.jpg"/>
          <p:cNvPicPr>
            <a:picLocks noChangeAspect="1"/>
          </p:cNvPicPr>
          <p:nvPr/>
        </p:nvPicPr>
        <p:blipFill>
          <a:blip r:embed="rId8"/>
          <a:stretch>
            <a:fillRect/>
          </a:stretch>
        </p:blipFill>
        <p:spPr>
          <a:xfrm>
            <a:off x="457200" y="5105400"/>
            <a:ext cx="1752600" cy="1314450"/>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685800"/>
            <a:ext cx="6629400" cy="1477328"/>
          </a:xfrm>
          <a:prstGeom prst="rect">
            <a:avLst/>
          </a:prstGeom>
          <a:noFill/>
        </p:spPr>
        <p:txBody>
          <a:bodyPr wrap="square" rtlCol="0">
            <a:spAutoFit/>
          </a:bodyPr>
          <a:lstStyle/>
          <a:p>
            <a:r>
              <a:rPr lang="en-US" b="1" dirty="0" smtClean="0">
                <a:hlinkClick r:id="rId2"/>
              </a:rPr>
              <a:t>Mercury, Surface, Space Environment, Geochemistry and Ranging (MESSENGER) Mission</a:t>
            </a:r>
            <a:endParaRPr lang="en-US" b="1" dirty="0" smtClean="0"/>
          </a:p>
          <a:p>
            <a:r>
              <a:rPr lang="en-US" dirty="0" smtClean="0"/>
              <a:t>MESSENGER will study Mercury, the closest planet to the Sun.</a:t>
            </a:r>
            <a:br>
              <a:rPr lang="en-US" dirty="0" smtClean="0"/>
            </a:br>
            <a:r>
              <a:rPr lang="en-US" dirty="0" smtClean="0"/>
              <a:t> </a:t>
            </a:r>
            <a:r>
              <a:rPr lang="en-US" b="1" dirty="0" smtClean="0"/>
              <a:t>http://www.nasa.gov/mission_pages/messenger/main/index.html</a:t>
            </a:r>
          </a:p>
          <a:p>
            <a:endParaRPr lang="en-US" dirty="0"/>
          </a:p>
        </p:txBody>
      </p:sp>
      <p:pic>
        <p:nvPicPr>
          <p:cNvPr id="4" name="Picture 3" descr="202231main_messenger.jpg"/>
          <p:cNvPicPr>
            <a:picLocks noChangeAspect="1"/>
          </p:cNvPicPr>
          <p:nvPr/>
        </p:nvPicPr>
        <p:blipFill>
          <a:blip r:embed="rId3"/>
          <a:stretch>
            <a:fillRect/>
          </a:stretch>
        </p:blipFill>
        <p:spPr>
          <a:xfrm>
            <a:off x="533400" y="609600"/>
            <a:ext cx="1752600" cy="1314450"/>
          </a:xfrm>
          <a:prstGeom prst="rect">
            <a:avLst/>
          </a:prstGeom>
        </p:spPr>
      </p:pic>
      <p:sp>
        <p:nvSpPr>
          <p:cNvPr id="5" name="TextBox 4"/>
          <p:cNvSpPr txBox="1"/>
          <p:nvPr/>
        </p:nvSpPr>
        <p:spPr>
          <a:xfrm>
            <a:off x="2514600" y="2133600"/>
            <a:ext cx="6324600" cy="1754326"/>
          </a:xfrm>
          <a:prstGeom prst="rect">
            <a:avLst/>
          </a:prstGeom>
          <a:noFill/>
        </p:spPr>
        <p:txBody>
          <a:bodyPr wrap="square" rtlCol="0">
            <a:spAutoFit/>
          </a:bodyPr>
          <a:lstStyle/>
          <a:p>
            <a:r>
              <a:rPr lang="en-US" b="1" dirty="0" smtClean="0">
                <a:hlinkClick r:id="rId4"/>
              </a:rPr>
              <a:t>Mini-RF</a:t>
            </a:r>
            <a:r>
              <a:rPr lang="en-US" b="1" dirty="0" smtClean="0"/>
              <a:t> </a:t>
            </a:r>
          </a:p>
          <a:p>
            <a:r>
              <a:rPr lang="en-US" dirty="0" smtClean="0"/>
              <a:t>The Mini-RF project will fly two radar instruments to the moon to map the lunar poles, search for water ice, and to demonstrate future NASA communication technologies.</a:t>
            </a:r>
            <a:br>
              <a:rPr lang="en-US" dirty="0" smtClean="0"/>
            </a:br>
            <a:r>
              <a:rPr lang="en-US" b="1" dirty="0" smtClean="0"/>
              <a:t> http://www.nasa.gov/mission_pages/Mini-RF/main/index.html</a:t>
            </a:r>
          </a:p>
          <a:p>
            <a:endParaRPr lang="en-US" dirty="0"/>
          </a:p>
        </p:txBody>
      </p:sp>
      <p:pic>
        <p:nvPicPr>
          <p:cNvPr id="6" name="Picture 5" descr="324696main_lro_chandrayaan-100.jpg"/>
          <p:cNvPicPr>
            <a:picLocks noChangeAspect="1"/>
          </p:cNvPicPr>
          <p:nvPr/>
        </p:nvPicPr>
        <p:blipFill>
          <a:blip r:embed="rId5"/>
          <a:stretch>
            <a:fillRect/>
          </a:stretch>
        </p:blipFill>
        <p:spPr>
          <a:xfrm>
            <a:off x="533400" y="2133600"/>
            <a:ext cx="1727200" cy="1295400"/>
          </a:xfrm>
          <a:prstGeom prst="rect">
            <a:avLst/>
          </a:prstGeom>
        </p:spPr>
      </p:pic>
      <p:sp>
        <p:nvSpPr>
          <p:cNvPr id="7" name="TextBox 6"/>
          <p:cNvSpPr txBox="1"/>
          <p:nvPr/>
        </p:nvSpPr>
        <p:spPr>
          <a:xfrm>
            <a:off x="2514600" y="3657600"/>
            <a:ext cx="6324600" cy="2031325"/>
          </a:xfrm>
          <a:prstGeom prst="rect">
            <a:avLst/>
          </a:prstGeom>
          <a:noFill/>
        </p:spPr>
        <p:txBody>
          <a:bodyPr wrap="square" rtlCol="0">
            <a:spAutoFit/>
          </a:bodyPr>
          <a:lstStyle/>
          <a:p>
            <a:r>
              <a:rPr lang="en-US" b="1" dirty="0" smtClean="0">
                <a:hlinkClick r:id="rId6"/>
              </a:rPr>
              <a:t>NEEMO</a:t>
            </a:r>
            <a:endParaRPr lang="en-US" b="1" dirty="0" smtClean="0"/>
          </a:p>
          <a:p>
            <a:r>
              <a:rPr lang="en-US" dirty="0" smtClean="0"/>
              <a:t>The NASA Extreme Environment Mission Operations project, provides a convincing analog to space exploration, and its crew experience some of the same challenges underwater as they would in space.</a:t>
            </a:r>
            <a:br>
              <a:rPr lang="en-US" dirty="0" smtClean="0"/>
            </a:br>
            <a:r>
              <a:rPr lang="en-US" b="1" dirty="0" smtClean="0"/>
              <a:t> http://www.nasa.gov/mission_pages/NEEMO/index.html</a:t>
            </a:r>
          </a:p>
          <a:p>
            <a:endParaRPr lang="en-US" dirty="0"/>
          </a:p>
        </p:txBody>
      </p:sp>
      <p:pic>
        <p:nvPicPr>
          <p:cNvPr id="8" name="Picture 7" descr="452781main_neemo.jpg"/>
          <p:cNvPicPr>
            <a:picLocks noChangeAspect="1"/>
          </p:cNvPicPr>
          <p:nvPr/>
        </p:nvPicPr>
        <p:blipFill>
          <a:blip r:embed="rId7"/>
          <a:stretch>
            <a:fillRect/>
          </a:stretch>
        </p:blipFill>
        <p:spPr>
          <a:xfrm>
            <a:off x="533400" y="3962400"/>
            <a:ext cx="1725283" cy="1293962"/>
          </a:xfrm>
          <a:prstGeom prst="rect">
            <a:avLst/>
          </a:prstGeom>
        </p:spPr>
      </p:pic>
      <p:sp>
        <p:nvSpPr>
          <p:cNvPr id="9" name="TextBox 8"/>
          <p:cNvSpPr txBox="1"/>
          <p:nvPr/>
        </p:nvSpPr>
        <p:spPr>
          <a:xfrm>
            <a:off x="2514600" y="5380672"/>
            <a:ext cx="6477000" cy="1169551"/>
          </a:xfrm>
          <a:prstGeom prst="rect">
            <a:avLst/>
          </a:prstGeom>
          <a:noFill/>
        </p:spPr>
        <p:txBody>
          <a:bodyPr wrap="square" rtlCol="0">
            <a:spAutoFit/>
          </a:bodyPr>
          <a:lstStyle/>
          <a:p>
            <a:r>
              <a:rPr lang="en-US" b="1" dirty="0" smtClean="0">
                <a:hlinkClick r:id="rId8"/>
              </a:rPr>
              <a:t>New Horizons</a:t>
            </a:r>
            <a:endParaRPr lang="en-US" b="1" dirty="0" smtClean="0"/>
          </a:p>
          <a:p>
            <a:r>
              <a:rPr lang="en-US" dirty="0" smtClean="0"/>
              <a:t>New Horizons began its journey across the solar system to conduct flyby studies of Pluto and its moon.</a:t>
            </a:r>
          </a:p>
          <a:p>
            <a:r>
              <a:rPr lang="en-US" sz="1600" b="1" dirty="0" smtClean="0"/>
              <a:t>http://www.nasa.gov/mission_pages/newhorizons/main/index.html</a:t>
            </a:r>
            <a:endParaRPr lang="en-US" sz="1600" b="1" dirty="0"/>
          </a:p>
        </p:txBody>
      </p:sp>
      <p:pic>
        <p:nvPicPr>
          <p:cNvPr id="10" name="Picture 9" descr="202233main_newhorizons.jpg"/>
          <p:cNvPicPr>
            <a:picLocks noChangeAspect="1"/>
          </p:cNvPicPr>
          <p:nvPr/>
        </p:nvPicPr>
        <p:blipFill>
          <a:blip r:embed="rId9"/>
          <a:stretch>
            <a:fillRect/>
          </a:stretch>
        </p:blipFill>
        <p:spPr>
          <a:xfrm>
            <a:off x="533400" y="5410200"/>
            <a:ext cx="1752600" cy="1314450"/>
          </a:xfrm>
          <a:prstGeom prst="rect">
            <a:avLst/>
          </a:prstGeo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8400" y="304800"/>
            <a:ext cx="6477000" cy="1754326"/>
          </a:xfrm>
          <a:prstGeom prst="rect">
            <a:avLst/>
          </a:prstGeom>
          <a:noFill/>
        </p:spPr>
        <p:txBody>
          <a:bodyPr wrap="square" rtlCol="0">
            <a:spAutoFit/>
          </a:bodyPr>
          <a:lstStyle/>
          <a:p>
            <a:r>
              <a:rPr lang="en-US" b="1" dirty="0" smtClean="0">
                <a:hlinkClick r:id="rId2"/>
              </a:rPr>
              <a:t>NOAA Environmental Satellites</a:t>
            </a:r>
            <a:endParaRPr lang="en-US" b="1" dirty="0" smtClean="0"/>
          </a:p>
          <a:p>
            <a:r>
              <a:rPr lang="en-US" dirty="0" smtClean="0"/>
              <a:t>NOAA-N is the latest in a series of polar-orbiting satellites, that will collect information to improve weather prediction and climate research across the globe.</a:t>
            </a:r>
            <a:br>
              <a:rPr lang="en-US" dirty="0" smtClean="0"/>
            </a:br>
            <a:r>
              <a:rPr lang="en-US" b="1" dirty="0" smtClean="0"/>
              <a:t>http://www.nasa.gov/mission_pages/noaa-n/main/index.html</a:t>
            </a:r>
          </a:p>
          <a:p>
            <a:endParaRPr lang="en-US" dirty="0"/>
          </a:p>
        </p:txBody>
      </p:sp>
      <p:pic>
        <p:nvPicPr>
          <p:cNvPr id="4" name="Picture 3" descr="202234main_noaa.jpg"/>
          <p:cNvPicPr>
            <a:picLocks noChangeAspect="1"/>
          </p:cNvPicPr>
          <p:nvPr/>
        </p:nvPicPr>
        <p:blipFill>
          <a:blip r:embed="rId3"/>
          <a:stretch>
            <a:fillRect/>
          </a:stretch>
        </p:blipFill>
        <p:spPr>
          <a:xfrm>
            <a:off x="609600" y="381000"/>
            <a:ext cx="1752600" cy="1314450"/>
          </a:xfrm>
          <a:prstGeom prst="rect">
            <a:avLst/>
          </a:prstGeom>
        </p:spPr>
      </p:pic>
      <p:sp>
        <p:nvSpPr>
          <p:cNvPr id="5" name="TextBox 4"/>
          <p:cNvSpPr txBox="1"/>
          <p:nvPr/>
        </p:nvSpPr>
        <p:spPr>
          <a:xfrm>
            <a:off x="2438400" y="1905000"/>
            <a:ext cx="6705600" cy="1723549"/>
          </a:xfrm>
          <a:prstGeom prst="rect">
            <a:avLst/>
          </a:prstGeom>
          <a:noFill/>
        </p:spPr>
        <p:txBody>
          <a:bodyPr wrap="square" rtlCol="0">
            <a:spAutoFit/>
          </a:bodyPr>
          <a:lstStyle/>
          <a:p>
            <a:r>
              <a:rPr lang="en-US" b="1" dirty="0" smtClean="0">
                <a:hlinkClick r:id="rId4"/>
              </a:rPr>
              <a:t>NOAA-N Prime</a:t>
            </a:r>
            <a:endParaRPr lang="en-US" b="1" dirty="0" smtClean="0"/>
          </a:p>
          <a:p>
            <a:r>
              <a:rPr lang="en-US" dirty="0" smtClean="0"/>
              <a:t>NOAA-N Prime will provide a polar-orbiting platform to support environmental monitoring instruments for imaging and measuring Earth's atmosphere and sea surface temperature.</a:t>
            </a:r>
            <a:br>
              <a:rPr lang="en-US" dirty="0" smtClean="0"/>
            </a:br>
            <a:r>
              <a:rPr lang="en-US" sz="1600" b="1" dirty="0" smtClean="0"/>
              <a:t>http://www.nasa.gov/mission_pages/NOAA-N-Prime/main/index.html</a:t>
            </a:r>
          </a:p>
          <a:p>
            <a:endParaRPr lang="en-US" dirty="0"/>
          </a:p>
        </p:txBody>
      </p:sp>
      <p:pic>
        <p:nvPicPr>
          <p:cNvPr id="6" name="Picture 5" descr="300650main_NOAA-N-Prime_100.jpg"/>
          <p:cNvPicPr>
            <a:picLocks noChangeAspect="1"/>
          </p:cNvPicPr>
          <p:nvPr/>
        </p:nvPicPr>
        <p:blipFill>
          <a:blip r:embed="rId5"/>
          <a:stretch>
            <a:fillRect/>
          </a:stretch>
        </p:blipFill>
        <p:spPr>
          <a:xfrm>
            <a:off x="685800" y="1905000"/>
            <a:ext cx="1727199" cy="1295400"/>
          </a:xfrm>
          <a:prstGeom prst="rect">
            <a:avLst/>
          </a:prstGeom>
        </p:spPr>
      </p:pic>
      <p:pic>
        <p:nvPicPr>
          <p:cNvPr id="7" name="Picture 6" descr="226997main_ostm-200707-th.jpg"/>
          <p:cNvPicPr>
            <a:picLocks noChangeAspect="1"/>
          </p:cNvPicPr>
          <p:nvPr/>
        </p:nvPicPr>
        <p:blipFill>
          <a:blip r:embed="rId6"/>
          <a:stretch>
            <a:fillRect/>
          </a:stretch>
        </p:blipFill>
        <p:spPr>
          <a:xfrm>
            <a:off x="609600" y="3352800"/>
            <a:ext cx="1828800" cy="1371600"/>
          </a:xfrm>
          <a:prstGeom prst="rect">
            <a:avLst/>
          </a:prstGeom>
        </p:spPr>
      </p:pic>
      <p:sp>
        <p:nvSpPr>
          <p:cNvPr id="8" name="TextBox 7"/>
          <p:cNvSpPr txBox="1"/>
          <p:nvPr/>
        </p:nvSpPr>
        <p:spPr>
          <a:xfrm>
            <a:off x="2590800" y="3352800"/>
            <a:ext cx="6096000" cy="1754326"/>
          </a:xfrm>
          <a:prstGeom prst="rect">
            <a:avLst/>
          </a:prstGeom>
          <a:noFill/>
        </p:spPr>
        <p:txBody>
          <a:bodyPr wrap="square" rtlCol="0">
            <a:spAutoFit/>
          </a:bodyPr>
          <a:lstStyle/>
          <a:p>
            <a:r>
              <a:rPr lang="en-US" b="1" dirty="0" smtClean="0">
                <a:hlinkClick r:id="rId7"/>
              </a:rPr>
              <a:t>Ocean Surface Topography Mission/Jason 2</a:t>
            </a:r>
            <a:endParaRPr lang="en-US" b="1" dirty="0" smtClean="0"/>
          </a:p>
          <a:p>
            <a:r>
              <a:rPr lang="en-US" dirty="0" smtClean="0"/>
              <a:t>The joint NASA-French satellite will help scientists better monitor and understand rises in global sea level, study the world's ocean circulation and its links to Earth's climate.</a:t>
            </a:r>
            <a:br>
              <a:rPr lang="en-US" dirty="0" smtClean="0"/>
            </a:br>
            <a:r>
              <a:rPr lang="en-US" b="1" dirty="0" smtClean="0"/>
              <a:t>http://www.nasa.gov/mission_pages/ostm/main/index.html</a:t>
            </a:r>
          </a:p>
          <a:p>
            <a:endParaRPr lang="en-US" dirty="0"/>
          </a:p>
        </p:txBody>
      </p:sp>
      <p:sp>
        <p:nvSpPr>
          <p:cNvPr id="9" name="TextBox 8"/>
          <p:cNvSpPr txBox="1"/>
          <p:nvPr/>
        </p:nvSpPr>
        <p:spPr>
          <a:xfrm>
            <a:off x="2667000" y="4876800"/>
            <a:ext cx="6172200" cy="2031325"/>
          </a:xfrm>
          <a:prstGeom prst="rect">
            <a:avLst/>
          </a:prstGeom>
          <a:noFill/>
        </p:spPr>
        <p:txBody>
          <a:bodyPr wrap="square" rtlCol="0">
            <a:spAutoFit/>
          </a:bodyPr>
          <a:lstStyle/>
          <a:p>
            <a:r>
              <a:rPr lang="en-US" b="1" dirty="0" smtClean="0">
                <a:hlinkClick r:id="rId8"/>
              </a:rPr>
              <a:t>Operation Ice Bridge</a:t>
            </a:r>
            <a:endParaRPr lang="en-US" b="1" dirty="0" smtClean="0"/>
          </a:p>
          <a:p>
            <a:r>
              <a:rPr lang="en-US" dirty="0" smtClean="0"/>
              <a:t>Operation Ice Bridge, a six-year NASA field campaign, is the largest airborne survey of Earth's polar ice ever flown. It will yield a three-dimensional view of Arctic and Antarctic ice sheets, ice shelves and sea ice.</a:t>
            </a:r>
            <a:br>
              <a:rPr lang="en-US" dirty="0" smtClean="0"/>
            </a:br>
            <a:r>
              <a:rPr lang="en-US" b="1" dirty="0" smtClean="0"/>
              <a:t>http://www.nasa.gov/mission_pages/icebridge/index.html</a:t>
            </a:r>
          </a:p>
          <a:p>
            <a:endParaRPr lang="en-US" dirty="0"/>
          </a:p>
        </p:txBody>
      </p:sp>
      <p:pic>
        <p:nvPicPr>
          <p:cNvPr id="10" name="Picture 9" descr="389750main_LarsenIceShelfCropped_100.jpg"/>
          <p:cNvPicPr>
            <a:picLocks noChangeAspect="1"/>
          </p:cNvPicPr>
          <p:nvPr/>
        </p:nvPicPr>
        <p:blipFill>
          <a:blip r:embed="rId9"/>
          <a:stretch>
            <a:fillRect/>
          </a:stretch>
        </p:blipFill>
        <p:spPr>
          <a:xfrm>
            <a:off x="609600" y="4953000"/>
            <a:ext cx="1828807" cy="1371600"/>
          </a:xfrm>
          <a:prstGeom prst="rect">
            <a:avLst/>
          </a:prstGeo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1" y="533400"/>
            <a:ext cx="6400800" cy="1200329"/>
          </a:xfrm>
          <a:prstGeom prst="rect">
            <a:avLst/>
          </a:prstGeom>
          <a:noFill/>
        </p:spPr>
        <p:txBody>
          <a:bodyPr wrap="square" rtlCol="0">
            <a:spAutoFit/>
          </a:bodyPr>
          <a:lstStyle/>
          <a:p>
            <a:r>
              <a:rPr lang="en-US" b="1" dirty="0" smtClean="0">
                <a:hlinkClick r:id="rId2"/>
              </a:rPr>
              <a:t>Planck</a:t>
            </a:r>
            <a:endParaRPr lang="en-US" b="1" dirty="0" smtClean="0"/>
          </a:p>
          <a:p>
            <a:r>
              <a:rPr lang="en-US" dirty="0" smtClean="0"/>
              <a:t>Planck will provide a map of the Cosmic Microwave Background (CMB) field. </a:t>
            </a:r>
            <a:r>
              <a:rPr lang="en-US" b="1" dirty="0" smtClean="0"/>
              <a:t>http://www.nasa.gov/mission_pages/planck/index.html</a:t>
            </a:r>
            <a:endParaRPr lang="en-US" b="1" dirty="0"/>
          </a:p>
        </p:txBody>
      </p:sp>
      <p:pic>
        <p:nvPicPr>
          <p:cNvPr id="5" name="Picture 4" descr="315800main_cargo-th.jpg"/>
          <p:cNvPicPr>
            <a:picLocks noChangeAspect="1"/>
          </p:cNvPicPr>
          <p:nvPr/>
        </p:nvPicPr>
        <p:blipFill>
          <a:blip r:embed="rId3"/>
          <a:stretch>
            <a:fillRect/>
          </a:stretch>
        </p:blipFill>
        <p:spPr>
          <a:xfrm>
            <a:off x="685800" y="533400"/>
            <a:ext cx="1752600" cy="1314450"/>
          </a:xfrm>
          <a:prstGeom prst="rect">
            <a:avLst/>
          </a:prstGeom>
        </p:spPr>
      </p:pic>
      <p:sp>
        <p:nvSpPr>
          <p:cNvPr id="6" name="TextBox 5"/>
          <p:cNvSpPr txBox="1"/>
          <p:nvPr/>
        </p:nvSpPr>
        <p:spPr>
          <a:xfrm>
            <a:off x="2438400" y="1981200"/>
            <a:ext cx="6248400" cy="1754326"/>
          </a:xfrm>
          <a:prstGeom prst="rect">
            <a:avLst/>
          </a:prstGeom>
          <a:noFill/>
        </p:spPr>
        <p:txBody>
          <a:bodyPr wrap="square" rtlCol="0">
            <a:spAutoFit/>
          </a:bodyPr>
          <a:lstStyle/>
          <a:p>
            <a:r>
              <a:rPr lang="en-US" b="1" dirty="0" smtClean="0">
                <a:hlinkClick r:id="rId4"/>
              </a:rPr>
              <a:t>Polar Operational Environmental Satellite (POES) </a:t>
            </a:r>
            <a:endParaRPr lang="en-US" b="1" dirty="0" smtClean="0"/>
          </a:p>
          <a:p>
            <a:r>
              <a:rPr lang="en-US" dirty="0" smtClean="0"/>
              <a:t>POES is a cooperative effort between NASA and the National Oceanic and Atmospheric Administration (NOAA), the United Kingdom and France.</a:t>
            </a:r>
            <a:br>
              <a:rPr lang="en-US" dirty="0" smtClean="0"/>
            </a:br>
            <a:r>
              <a:rPr lang="en-US" b="1" dirty="0" smtClean="0"/>
              <a:t>http://goespoes.gsfc.nasa.gov/poes/project/index.html</a:t>
            </a:r>
          </a:p>
          <a:p>
            <a:endParaRPr lang="en-US" dirty="0"/>
          </a:p>
        </p:txBody>
      </p:sp>
      <p:pic>
        <p:nvPicPr>
          <p:cNvPr id="7" name="Picture 6" descr="202236main_poes.jpg"/>
          <p:cNvPicPr>
            <a:picLocks noChangeAspect="1"/>
          </p:cNvPicPr>
          <p:nvPr/>
        </p:nvPicPr>
        <p:blipFill>
          <a:blip r:embed="rId5"/>
          <a:stretch>
            <a:fillRect/>
          </a:stretch>
        </p:blipFill>
        <p:spPr>
          <a:xfrm>
            <a:off x="685800" y="2057400"/>
            <a:ext cx="1752600" cy="1314450"/>
          </a:xfrm>
          <a:prstGeom prst="rect">
            <a:avLst/>
          </a:prstGeom>
        </p:spPr>
      </p:pic>
      <p:sp>
        <p:nvSpPr>
          <p:cNvPr id="8" name="TextBox 7"/>
          <p:cNvSpPr txBox="1"/>
          <p:nvPr/>
        </p:nvSpPr>
        <p:spPr>
          <a:xfrm>
            <a:off x="2514600" y="3581400"/>
            <a:ext cx="6248400" cy="1754326"/>
          </a:xfrm>
          <a:prstGeom prst="rect">
            <a:avLst/>
          </a:prstGeom>
          <a:noFill/>
        </p:spPr>
        <p:txBody>
          <a:bodyPr wrap="square" rtlCol="0">
            <a:spAutoFit/>
          </a:bodyPr>
          <a:lstStyle/>
          <a:p>
            <a:r>
              <a:rPr lang="en-US" b="1" dirty="0" err="1" smtClean="0">
                <a:hlinkClick r:id="rId6"/>
              </a:rPr>
              <a:t>Reuven</a:t>
            </a:r>
            <a:r>
              <a:rPr lang="en-US" b="1" dirty="0" smtClean="0">
                <a:hlinkClick r:id="rId6"/>
              </a:rPr>
              <a:t> </a:t>
            </a:r>
            <a:r>
              <a:rPr lang="en-US" b="1" dirty="0" err="1" smtClean="0">
                <a:hlinkClick r:id="rId6"/>
              </a:rPr>
              <a:t>Ramaty</a:t>
            </a:r>
            <a:r>
              <a:rPr lang="en-US" b="1" dirty="0" smtClean="0">
                <a:hlinkClick r:id="rId6"/>
              </a:rPr>
              <a:t> High Energy Solar Spectroscopic Imager (RHESSI)  </a:t>
            </a:r>
            <a:endParaRPr lang="en-US" b="1" dirty="0" smtClean="0"/>
          </a:p>
          <a:p>
            <a:r>
              <a:rPr lang="en-US" dirty="0" smtClean="0"/>
              <a:t>RHESSI's primary mission is to explore the basic physics of particle acceleration and explosive energy release in solar flares</a:t>
            </a:r>
            <a:br>
              <a:rPr lang="en-US" dirty="0" smtClean="0"/>
            </a:br>
            <a:r>
              <a:rPr lang="en-US" b="1" dirty="0" smtClean="0"/>
              <a:t>http://hesperia.gsfc.nasa.gov/hessi/</a:t>
            </a:r>
          </a:p>
          <a:p>
            <a:endParaRPr lang="en-US" dirty="0"/>
          </a:p>
        </p:txBody>
      </p:sp>
      <p:pic>
        <p:nvPicPr>
          <p:cNvPr id="9" name="Picture 8" descr="202239main_rhessi.jpg"/>
          <p:cNvPicPr>
            <a:picLocks noChangeAspect="1"/>
          </p:cNvPicPr>
          <p:nvPr/>
        </p:nvPicPr>
        <p:blipFill>
          <a:blip r:embed="rId7"/>
          <a:stretch>
            <a:fillRect/>
          </a:stretch>
        </p:blipFill>
        <p:spPr>
          <a:xfrm>
            <a:off x="685800" y="3657600"/>
            <a:ext cx="1727200" cy="1295400"/>
          </a:xfrm>
          <a:prstGeom prst="rect">
            <a:avLst/>
          </a:prstGeom>
        </p:spPr>
      </p:pic>
      <p:sp>
        <p:nvSpPr>
          <p:cNvPr id="10" name="TextBox 9"/>
          <p:cNvSpPr txBox="1"/>
          <p:nvPr/>
        </p:nvSpPr>
        <p:spPr>
          <a:xfrm>
            <a:off x="2438400" y="5181600"/>
            <a:ext cx="6324600" cy="1477328"/>
          </a:xfrm>
          <a:prstGeom prst="rect">
            <a:avLst/>
          </a:prstGeom>
          <a:noFill/>
        </p:spPr>
        <p:txBody>
          <a:bodyPr wrap="square" rtlCol="0">
            <a:spAutoFit/>
          </a:bodyPr>
          <a:lstStyle/>
          <a:p>
            <a:r>
              <a:rPr lang="en-US" b="1" dirty="0" smtClean="0">
                <a:hlinkClick r:id="rId8"/>
              </a:rPr>
              <a:t>Rosetta Mission  </a:t>
            </a:r>
            <a:endParaRPr lang="en-US" b="1" dirty="0" smtClean="0"/>
          </a:p>
          <a:p>
            <a:r>
              <a:rPr lang="en-US" dirty="0" smtClean="0"/>
              <a:t>Rosetta will orbit comet 67P and accompany it on its journey to the Sun.</a:t>
            </a:r>
            <a:br>
              <a:rPr lang="en-US" dirty="0" smtClean="0"/>
            </a:br>
            <a:r>
              <a:rPr lang="en-US" b="1" dirty="0" smtClean="0"/>
              <a:t>http://sci.esa.int/science-e/www/area/index.cfm?fareaid=13</a:t>
            </a:r>
          </a:p>
          <a:p>
            <a:endParaRPr lang="en-US" dirty="0"/>
          </a:p>
        </p:txBody>
      </p:sp>
      <p:pic>
        <p:nvPicPr>
          <p:cNvPr id="11" name="Picture 10" descr="202240main_rosetta.jpg"/>
          <p:cNvPicPr>
            <a:picLocks noChangeAspect="1"/>
          </p:cNvPicPr>
          <p:nvPr/>
        </p:nvPicPr>
        <p:blipFill>
          <a:blip r:embed="rId9"/>
          <a:stretch>
            <a:fillRect/>
          </a:stretch>
        </p:blipFill>
        <p:spPr>
          <a:xfrm>
            <a:off x="609600" y="5181600"/>
            <a:ext cx="1828800" cy="1371600"/>
          </a:xfrm>
          <a:prstGeom prst="rect">
            <a:avLst/>
          </a:prstGeo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0" y="609600"/>
            <a:ext cx="6172200" cy="1754326"/>
          </a:xfrm>
          <a:prstGeom prst="rect">
            <a:avLst/>
          </a:prstGeom>
          <a:noFill/>
        </p:spPr>
        <p:txBody>
          <a:bodyPr wrap="square" rtlCol="0">
            <a:spAutoFit/>
          </a:bodyPr>
          <a:lstStyle/>
          <a:p>
            <a:r>
              <a:rPr lang="en-US" b="1" dirty="0" smtClean="0">
                <a:hlinkClick r:id="rId2"/>
              </a:rPr>
              <a:t>Rossi X-ray Timing Explorer (RXTE) Mission  </a:t>
            </a:r>
            <a:endParaRPr lang="en-US" b="1" dirty="0" smtClean="0"/>
          </a:p>
          <a:p>
            <a:r>
              <a:rPr lang="en-US" dirty="0" smtClean="0"/>
              <a:t>RXTE is a satellite that observes the fast-moving, high-energy worlds of black holes, neutron stars, X-ray pulsars and bursts of X-rays that light up the sky and then disappear forever.</a:t>
            </a:r>
            <a:br>
              <a:rPr lang="en-US" dirty="0" smtClean="0"/>
            </a:br>
            <a:r>
              <a:rPr lang="en-US" b="1" dirty="0" smtClean="0"/>
              <a:t>http://heasarc.gsfc.nasa.gov/docs/xte/xte_1st.html</a:t>
            </a:r>
          </a:p>
          <a:p>
            <a:endParaRPr lang="en-US" dirty="0"/>
          </a:p>
        </p:txBody>
      </p:sp>
      <p:pic>
        <p:nvPicPr>
          <p:cNvPr id="4" name="Picture 3" descr="202242main_rxte.jpg"/>
          <p:cNvPicPr>
            <a:picLocks noChangeAspect="1"/>
          </p:cNvPicPr>
          <p:nvPr/>
        </p:nvPicPr>
        <p:blipFill>
          <a:blip r:embed="rId3"/>
          <a:stretch>
            <a:fillRect/>
          </a:stretch>
        </p:blipFill>
        <p:spPr>
          <a:xfrm>
            <a:off x="762000" y="609600"/>
            <a:ext cx="1727200" cy="1295400"/>
          </a:xfrm>
          <a:prstGeom prst="rect">
            <a:avLst/>
          </a:prstGeom>
        </p:spPr>
      </p:pic>
      <p:sp>
        <p:nvSpPr>
          <p:cNvPr id="5" name="TextBox 4"/>
          <p:cNvSpPr txBox="1"/>
          <p:nvPr/>
        </p:nvSpPr>
        <p:spPr>
          <a:xfrm>
            <a:off x="2667000" y="2133600"/>
            <a:ext cx="6172200" cy="1754326"/>
          </a:xfrm>
          <a:prstGeom prst="rect">
            <a:avLst/>
          </a:prstGeom>
          <a:noFill/>
        </p:spPr>
        <p:txBody>
          <a:bodyPr wrap="square" rtlCol="0">
            <a:spAutoFit/>
          </a:bodyPr>
          <a:lstStyle/>
          <a:p>
            <a:r>
              <a:rPr lang="en-US" b="1" dirty="0" smtClean="0">
                <a:hlinkClick r:id="rId4"/>
              </a:rPr>
              <a:t>SERVIR</a:t>
            </a:r>
            <a:endParaRPr lang="en-US" b="1" dirty="0" smtClean="0"/>
          </a:p>
          <a:p>
            <a:r>
              <a:rPr lang="en-US" dirty="0" smtClean="0"/>
              <a:t>The SERVIR initiative integrates satellite observations, ground-based data and forecast models to monitor and forecast environmental changes.</a:t>
            </a:r>
            <a:br>
              <a:rPr lang="en-US" dirty="0" smtClean="0"/>
            </a:br>
            <a:r>
              <a:rPr lang="en-US" b="1" dirty="0" smtClean="0"/>
              <a:t>http://www.nasa.gov/mission_pages/servir/index.html</a:t>
            </a:r>
          </a:p>
          <a:p>
            <a:endParaRPr lang="en-US" dirty="0"/>
          </a:p>
        </p:txBody>
      </p:sp>
      <p:pic>
        <p:nvPicPr>
          <p:cNvPr id="6" name="Picture 5" descr="276394main_rainfall_trmm_100x75.jpg"/>
          <p:cNvPicPr>
            <a:picLocks noChangeAspect="1"/>
          </p:cNvPicPr>
          <p:nvPr/>
        </p:nvPicPr>
        <p:blipFill>
          <a:blip r:embed="rId5"/>
          <a:stretch>
            <a:fillRect/>
          </a:stretch>
        </p:blipFill>
        <p:spPr>
          <a:xfrm>
            <a:off x="762000" y="2133600"/>
            <a:ext cx="1676400" cy="1257300"/>
          </a:xfrm>
          <a:prstGeom prst="rect">
            <a:avLst/>
          </a:prstGeom>
        </p:spPr>
      </p:pic>
      <p:sp>
        <p:nvSpPr>
          <p:cNvPr id="7" name="TextBox 6"/>
          <p:cNvSpPr txBox="1"/>
          <p:nvPr/>
        </p:nvSpPr>
        <p:spPr>
          <a:xfrm>
            <a:off x="2667000" y="3657600"/>
            <a:ext cx="6096000" cy="1477328"/>
          </a:xfrm>
          <a:prstGeom prst="rect">
            <a:avLst/>
          </a:prstGeom>
          <a:noFill/>
        </p:spPr>
        <p:txBody>
          <a:bodyPr wrap="square" rtlCol="0">
            <a:spAutoFit/>
          </a:bodyPr>
          <a:lstStyle/>
          <a:p>
            <a:r>
              <a:rPr lang="en-US" b="1" dirty="0" smtClean="0">
                <a:hlinkClick r:id="rId6"/>
              </a:rPr>
              <a:t>SMART 1  </a:t>
            </a:r>
            <a:endParaRPr lang="en-US" b="1" dirty="0" smtClean="0"/>
          </a:p>
          <a:p>
            <a:r>
              <a:rPr lang="en-US" dirty="0" smtClean="0"/>
              <a:t>SMART 1's two part mission will test new technologies and explore darker regions of the Moon's south pole for the first time.</a:t>
            </a:r>
          </a:p>
          <a:p>
            <a:endParaRPr lang="en-US" dirty="0"/>
          </a:p>
        </p:txBody>
      </p:sp>
      <p:pic>
        <p:nvPicPr>
          <p:cNvPr id="8" name="Picture 7" descr="202243main_smart-1.jpg"/>
          <p:cNvPicPr>
            <a:picLocks noChangeAspect="1"/>
          </p:cNvPicPr>
          <p:nvPr/>
        </p:nvPicPr>
        <p:blipFill>
          <a:blip r:embed="rId7"/>
          <a:stretch>
            <a:fillRect/>
          </a:stretch>
        </p:blipFill>
        <p:spPr>
          <a:xfrm>
            <a:off x="762000" y="3733800"/>
            <a:ext cx="1727200" cy="1295400"/>
          </a:xfrm>
          <a:prstGeom prst="rect">
            <a:avLst/>
          </a:prstGeom>
        </p:spPr>
      </p:pic>
      <p:sp>
        <p:nvSpPr>
          <p:cNvPr id="9" name="TextBox 8"/>
          <p:cNvSpPr txBox="1"/>
          <p:nvPr/>
        </p:nvSpPr>
        <p:spPr>
          <a:xfrm>
            <a:off x="2743200" y="4953000"/>
            <a:ext cx="6172199" cy="2031325"/>
          </a:xfrm>
          <a:prstGeom prst="rect">
            <a:avLst/>
          </a:prstGeom>
          <a:noFill/>
        </p:spPr>
        <p:txBody>
          <a:bodyPr wrap="square" rtlCol="0">
            <a:spAutoFit/>
          </a:bodyPr>
          <a:lstStyle/>
          <a:p>
            <a:r>
              <a:rPr lang="en-US" b="1" dirty="0" smtClean="0">
                <a:hlinkClick r:id="rId8"/>
              </a:rPr>
              <a:t>SOFIA</a:t>
            </a:r>
            <a:endParaRPr lang="en-US" b="1" dirty="0" smtClean="0"/>
          </a:p>
          <a:p>
            <a:r>
              <a:rPr lang="en-US" dirty="0" smtClean="0"/>
              <a:t>The Stratospheric Observatory for Infrared Astronomy--or SOFIA--is an airborne observatory that will complement the Hubble, Spitzer, Herschel and James Webb space telescopes, as well as major Earth-based telescopes.</a:t>
            </a:r>
            <a:br>
              <a:rPr lang="en-US" dirty="0" smtClean="0"/>
            </a:br>
            <a:r>
              <a:rPr lang="en-US" b="1" dirty="0" smtClean="0"/>
              <a:t>http://www.nasa.gov/mission_pages/SOFIA/index.html</a:t>
            </a:r>
          </a:p>
          <a:p>
            <a:endParaRPr lang="en-US" dirty="0"/>
          </a:p>
        </p:txBody>
      </p:sp>
      <p:pic>
        <p:nvPicPr>
          <p:cNvPr id="10" name="Picture 9" descr="202244main_SOFIA.jpg"/>
          <p:cNvPicPr>
            <a:picLocks noChangeAspect="1"/>
          </p:cNvPicPr>
          <p:nvPr/>
        </p:nvPicPr>
        <p:blipFill>
          <a:blip r:embed="rId9"/>
          <a:stretch>
            <a:fillRect/>
          </a:stretch>
        </p:blipFill>
        <p:spPr>
          <a:xfrm>
            <a:off x="762000" y="5181600"/>
            <a:ext cx="1752600" cy="1314450"/>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609600"/>
            <a:ext cx="6172200" cy="1477328"/>
          </a:xfrm>
          <a:prstGeom prst="rect">
            <a:avLst/>
          </a:prstGeom>
          <a:noFill/>
        </p:spPr>
        <p:txBody>
          <a:bodyPr wrap="square" rtlCol="0">
            <a:spAutoFit/>
          </a:bodyPr>
          <a:lstStyle/>
          <a:p>
            <a:r>
              <a:rPr lang="en-US" b="1" dirty="0" smtClean="0">
                <a:hlinkClick r:id="rId2"/>
              </a:rPr>
              <a:t>Solar and </a:t>
            </a:r>
            <a:r>
              <a:rPr lang="en-US" b="1" dirty="0" err="1" smtClean="0">
                <a:hlinkClick r:id="rId2"/>
              </a:rPr>
              <a:t>Heliospheric</a:t>
            </a:r>
            <a:r>
              <a:rPr lang="en-US" b="1" dirty="0" smtClean="0">
                <a:hlinkClick r:id="rId2"/>
              </a:rPr>
              <a:t> Observatory (SOHO)</a:t>
            </a:r>
            <a:endParaRPr lang="en-US" b="1" dirty="0" smtClean="0"/>
          </a:p>
          <a:p>
            <a:r>
              <a:rPr lang="en-US" dirty="0" smtClean="0"/>
              <a:t>SOHO, designed to study the sun, from its deep core to its outer corona, is a cooperative program between ESA and NASA.</a:t>
            </a:r>
            <a:br>
              <a:rPr lang="en-US" dirty="0" smtClean="0"/>
            </a:br>
            <a:r>
              <a:rPr lang="en-US" b="1" dirty="0" smtClean="0"/>
              <a:t> http://www.nasa.gov/mission_pages/soho/index.html</a:t>
            </a:r>
          </a:p>
          <a:p>
            <a:endParaRPr lang="en-US" dirty="0"/>
          </a:p>
        </p:txBody>
      </p:sp>
      <p:pic>
        <p:nvPicPr>
          <p:cNvPr id="4" name="Picture 3" descr="202245main_soho.jpg"/>
          <p:cNvPicPr>
            <a:picLocks noChangeAspect="1"/>
          </p:cNvPicPr>
          <p:nvPr/>
        </p:nvPicPr>
        <p:blipFill>
          <a:blip r:embed="rId3"/>
          <a:stretch>
            <a:fillRect/>
          </a:stretch>
        </p:blipFill>
        <p:spPr>
          <a:xfrm>
            <a:off x="762000" y="609600"/>
            <a:ext cx="1727200" cy="1295400"/>
          </a:xfrm>
          <a:prstGeom prst="rect">
            <a:avLst/>
          </a:prstGeom>
        </p:spPr>
      </p:pic>
      <p:sp>
        <p:nvSpPr>
          <p:cNvPr id="5" name="TextBox 4"/>
          <p:cNvSpPr txBox="1"/>
          <p:nvPr/>
        </p:nvSpPr>
        <p:spPr>
          <a:xfrm>
            <a:off x="2590800" y="2057400"/>
            <a:ext cx="6248400" cy="1754326"/>
          </a:xfrm>
          <a:prstGeom prst="rect">
            <a:avLst/>
          </a:prstGeom>
          <a:noFill/>
        </p:spPr>
        <p:txBody>
          <a:bodyPr wrap="square" rtlCol="0">
            <a:spAutoFit/>
          </a:bodyPr>
          <a:lstStyle/>
          <a:p>
            <a:r>
              <a:rPr lang="en-US" b="1" dirty="0" smtClean="0">
                <a:hlinkClick r:id="rId4"/>
              </a:rPr>
              <a:t>Solar Dynamics Observatory (</a:t>
            </a:r>
            <a:r>
              <a:rPr lang="en-US" b="1" dirty="0" err="1" smtClean="0">
                <a:hlinkClick r:id="rId4"/>
              </a:rPr>
              <a:t>sdo</a:t>
            </a:r>
            <a:r>
              <a:rPr lang="en-US" b="1" dirty="0" smtClean="0">
                <a:hlinkClick r:id="rId4"/>
              </a:rPr>
              <a:t>)</a:t>
            </a:r>
            <a:endParaRPr lang="en-US" b="1" dirty="0" smtClean="0"/>
          </a:p>
          <a:p>
            <a:r>
              <a:rPr lang="en-US" dirty="0" smtClean="0"/>
              <a:t>The Solar Dynamics Observatory began its mission on Feb. 11, 2010, in an effort to help us understand the sun's influence on Earth.</a:t>
            </a:r>
            <a:br>
              <a:rPr lang="en-US" dirty="0" smtClean="0"/>
            </a:br>
            <a:r>
              <a:rPr lang="en-US" b="1" dirty="0" smtClean="0"/>
              <a:t> http://www.nasa.gov/mission_pages/sdo/main/index.html</a:t>
            </a:r>
          </a:p>
          <a:p>
            <a:endParaRPr lang="en-US" dirty="0"/>
          </a:p>
        </p:txBody>
      </p:sp>
      <p:pic>
        <p:nvPicPr>
          <p:cNvPr id="6" name="Picture 5" descr="210044main_sdoconcept_100px.jpg"/>
          <p:cNvPicPr>
            <a:picLocks noChangeAspect="1"/>
          </p:cNvPicPr>
          <p:nvPr/>
        </p:nvPicPr>
        <p:blipFill>
          <a:blip r:embed="rId5"/>
          <a:stretch>
            <a:fillRect/>
          </a:stretch>
        </p:blipFill>
        <p:spPr>
          <a:xfrm>
            <a:off x="762000" y="2133600"/>
            <a:ext cx="1727200" cy="1295400"/>
          </a:xfrm>
          <a:prstGeom prst="rect">
            <a:avLst/>
          </a:prstGeom>
        </p:spPr>
      </p:pic>
      <p:sp>
        <p:nvSpPr>
          <p:cNvPr id="7" name="TextBox 6"/>
          <p:cNvSpPr txBox="1"/>
          <p:nvPr/>
        </p:nvSpPr>
        <p:spPr>
          <a:xfrm>
            <a:off x="2743201" y="3810000"/>
            <a:ext cx="6096000" cy="1754326"/>
          </a:xfrm>
          <a:prstGeom prst="rect">
            <a:avLst/>
          </a:prstGeom>
          <a:noFill/>
        </p:spPr>
        <p:txBody>
          <a:bodyPr wrap="square" rtlCol="0">
            <a:spAutoFit/>
          </a:bodyPr>
          <a:lstStyle/>
          <a:p>
            <a:r>
              <a:rPr lang="en-US" b="1" dirty="0" smtClean="0">
                <a:hlinkClick r:id="rId6"/>
              </a:rPr>
              <a:t>Solar Radiation and Climate Experiment (SORCE) </a:t>
            </a:r>
            <a:endParaRPr lang="en-US" b="1" dirty="0" smtClean="0"/>
          </a:p>
          <a:p>
            <a:r>
              <a:rPr lang="en-US" dirty="0" smtClean="0"/>
              <a:t>A NASA-sponsored satellite mission that will provide state-of-the-art measurements of incoming x-ray, ultraviolet, visible, near-infrared, and total solar radiation.</a:t>
            </a:r>
            <a:br>
              <a:rPr lang="en-US" dirty="0" smtClean="0"/>
            </a:br>
            <a:r>
              <a:rPr lang="en-US" b="1" dirty="0" smtClean="0"/>
              <a:t> http://lasp.colorado.edu/sorce/index.htm</a:t>
            </a:r>
          </a:p>
          <a:p>
            <a:endParaRPr lang="en-US" dirty="0"/>
          </a:p>
        </p:txBody>
      </p:sp>
      <p:pic>
        <p:nvPicPr>
          <p:cNvPr id="8" name="Picture 7" descr="202246main_sorce.jpg"/>
          <p:cNvPicPr>
            <a:picLocks noChangeAspect="1"/>
          </p:cNvPicPr>
          <p:nvPr/>
        </p:nvPicPr>
        <p:blipFill>
          <a:blip r:embed="rId7"/>
          <a:stretch>
            <a:fillRect/>
          </a:stretch>
        </p:blipFill>
        <p:spPr>
          <a:xfrm>
            <a:off x="762000" y="3657600"/>
            <a:ext cx="1727200" cy="1295400"/>
          </a:xfrm>
          <a:prstGeom prst="rect">
            <a:avLst/>
          </a:prstGeom>
        </p:spPr>
      </p:pic>
      <p:pic>
        <p:nvPicPr>
          <p:cNvPr id="9" name="Picture 8" descr="202249main_STEREO.jpg"/>
          <p:cNvPicPr>
            <a:picLocks noChangeAspect="1"/>
          </p:cNvPicPr>
          <p:nvPr/>
        </p:nvPicPr>
        <p:blipFill>
          <a:blip r:embed="rId8"/>
          <a:stretch>
            <a:fillRect/>
          </a:stretch>
        </p:blipFill>
        <p:spPr>
          <a:xfrm>
            <a:off x="762000" y="5334000"/>
            <a:ext cx="1727200" cy="1295400"/>
          </a:xfrm>
          <a:prstGeom prst="rect">
            <a:avLst/>
          </a:prstGeom>
        </p:spPr>
      </p:pic>
      <p:sp>
        <p:nvSpPr>
          <p:cNvPr id="10" name="TextBox 9"/>
          <p:cNvSpPr txBox="1"/>
          <p:nvPr/>
        </p:nvSpPr>
        <p:spPr>
          <a:xfrm>
            <a:off x="2819400" y="5486400"/>
            <a:ext cx="6153095" cy="923330"/>
          </a:xfrm>
          <a:prstGeom prst="rect">
            <a:avLst/>
          </a:prstGeom>
          <a:noFill/>
        </p:spPr>
        <p:txBody>
          <a:bodyPr wrap="none" rtlCol="0">
            <a:spAutoFit/>
          </a:bodyPr>
          <a:lstStyle/>
          <a:p>
            <a:r>
              <a:rPr lang="en-US" b="1" dirty="0" smtClean="0">
                <a:hlinkClick r:id="rId9"/>
              </a:rPr>
              <a:t>Solar </a:t>
            </a:r>
            <a:r>
              <a:rPr lang="en-US" b="1" dirty="0" err="1" smtClean="0">
                <a:hlinkClick r:id="rId9"/>
              </a:rPr>
              <a:t>TErrestrial</a:t>
            </a:r>
            <a:r>
              <a:rPr lang="en-US" b="1" dirty="0" smtClean="0">
                <a:hlinkClick r:id="rId9"/>
              </a:rPr>
              <a:t> </a:t>
            </a:r>
            <a:r>
              <a:rPr lang="en-US" b="1" dirty="0" err="1" smtClean="0">
                <a:hlinkClick r:id="rId9"/>
              </a:rPr>
              <a:t>RElations</a:t>
            </a:r>
            <a:r>
              <a:rPr lang="en-US" b="1" dirty="0" smtClean="0">
                <a:hlinkClick r:id="rId9"/>
              </a:rPr>
              <a:t> Observatory (STEREO)</a:t>
            </a:r>
            <a:endParaRPr lang="en-US" b="1" dirty="0" smtClean="0"/>
          </a:p>
          <a:p>
            <a:r>
              <a:rPr lang="en-US" dirty="0" smtClean="0"/>
              <a:t>STEREO continues its mission to capture 3D images of the sun.</a:t>
            </a:r>
          </a:p>
          <a:p>
            <a:r>
              <a:rPr lang="en-US" b="1" dirty="0" smtClean="0"/>
              <a:t>http://www.nasa.gov/mission_pages/stereo/main/index.html</a:t>
            </a:r>
            <a:endParaRPr lang="en-US" b="1"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0" y="533400"/>
            <a:ext cx="6172200" cy="1754326"/>
          </a:xfrm>
          <a:prstGeom prst="rect">
            <a:avLst/>
          </a:prstGeom>
          <a:noFill/>
        </p:spPr>
        <p:txBody>
          <a:bodyPr wrap="square" rtlCol="0">
            <a:spAutoFit/>
          </a:bodyPr>
          <a:lstStyle/>
          <a:p>
            <a:r>
              <a:rPr lang="en-US" b="1" dirty="0" smtClean="0">
                <a:hlinkClick r:id="rId2"/>
              </a:rPr>
              <a:t>Small Satellite Missions</a:t>
            </a:r>
            <a:endParaRPr lang="en-US" b="1" dirty="0" smtClean="0"/>
          </a:p>
          <a:p>
            <a:r>
              <a:rPr lang="en-US" dirty="0" smtClean="0"/>
              <a:t>Small satellite missions provide NASA with valuable opportunities to test emerging technologies and economical commercial off-the-shelf components, which may be useful in future space missions.</a:t>
            </a:r>
          </a:p>
          <a:p>
            <a:r>
              <a:rPr lang="en-US" b="1" dirty="0" smtClean="0"/>
              <a:t>http://www.nasa.gov/mission_pages/smallsats/</a:t>
            </a:r>
            <a:endParaRPr lang="en-US" b="1" dirty="0"/>
          </a:p>
        </p:txBody>
      </p:sp>
      <p:pic>
        <p:nvPicPr>
          <p:cNvPr id="4" name="Picture 3" descr="251922main_9deployed_226x170.jpg"/>
          <p:cNvPicPr>
            <a:picLocks noChangeAspect="1"/>
          </p:cNvPicPr>
          <p:nvPr/>
        </p:nvPicPr>
        <p:blipFill>
          <a:blip r:embed="rId3"/>
          <a:stretch>
            <a:fillRect/>
          </a:stretch>
        </p:blipFill>
        <p:spPr>
          <a:xfrm>
            <a:off x="838200" y="609600"/>
            <a:ext cx="1752600" cy="1318327"/>
          </a:xfrm>
          <a:prstGeom prst="rect">
            <a:avLst/>
          </a:prstGeom>
        </p:spPr>
      </p:pic>
      <p:sp>
        <p:nvSpPr>
          <p:cNvPr id="5" name="TextBox 4"/>
          <p:cNvSpPr txBox="1"/>
          <p:nvPr/>
        </p:nvSpPr>
        <p:spPr>
          <a:xfrm>
            <a:off x="2667000" y="2286000"/>
            <a:ext cx="6248400" cy="1754326"/>
          </a:xfrm>
          <a:prstGeom prst="rect">
            <a:avLst/>
          </a:prstGeom>
          <a:noFill/>
        </p:spPr>
        <p:txBody>
          <a:bodyPr wrap="square" rtlCol="0">
            <a:spAutoFit/>
          </a:bodyPr>
          <a:lstStyle/>
          <a:p>
            <a:r>
              <a:rPr lang="en-US" b="1" dirty="0" smtClean="0">
                <a:hlinkClick r:id="rId4"/>
              </a:rPr>
              <a:t>Space Shuttle</a:t>
            </a:r>
            <a:endParaRPr lang="en-US" b="1" dirty="0" smtClean="0"/>
          </a:p>
          <a:p>
            <a:r>
              <a:rPr lang="en-US" dirty="0" smtClean="0"/>
              <a:t>The space shuttle is the most complex machine ever built and its capacity is instrumental in building the International Space Station.</a:t>
            </a:r>
            <a:r>
              <a:rPr lang="en-US" b="1" dirty="0" smtClean="0"/>
              <a:t/>
            </a:r>
            <a:br>
              <a:rPr lang="en-US" b="1" dirty="0" smtClean="0"/>
            </a:br>
            <a:r>
              <a:rPr lang="en-US" b="1" dirty="0" smtClean="0"/>
              <a:t>http://www.nasa.gov/mission_pages/shuttle/main/index.html</a:t>
            </a:r>
          </a:p>
          <a:p>
            <a:endParaRPr lang="en-US" dirty="0"/>
          </a:p>
        </p:txBody>
      </p:sp>
      <p:pic>
        <p:nvPicPr>
          <p:cNvPr id="6" name="Picture 5" descr="shuttle-patch.jpg"/>
          <p:cNvPicPr>
            <a:picLocks noChangeAspect="1"/>
          </p:cNvPicPr>
          <p:nvPr/>
        </p:nvPicPr>
        <p:blipFill>
          <a:blip r:embed="rId5" cstate="print"/>
          <a:stretch>
            <a:fillRect/>
          </a:stretch>
        </p:blipFill>
        <p:spPr>
          <a:xfrm>
            <a:off x="914400" y="2133600"/>
            <a:ext cx="1535170" cy="1600200"/>
          </a:xfrm>
          <a:prstGeom prst="rect">
            <a:avLst/>
          </a:prstGeom>
        </p:spPr>
      </p:pic>
      <p:sp>
        <p:nvSpPr>
          <p:cNvPr id="7" name="TextBox 6"/>
          <p:cNvSpPr txBox="1"/>
          <p:nvPr/>
        </p:nvSpPr>
        <p:spPr>
          <a:xfrm>
            <a:off x="2743200" y="4038600"/>
            <a:ext cx="6238759" cy="1200329"/>
          </a:xfrm>
          <a:prstGeom prst="rect">
            <a:avLst/>
          </a:prstGeom>
          <a:noFill/>
        </p:spPr>
        <p:txBody>
          <a:bodyPr wrap="none" rtlCol="0">
            <a:spAutoFit/>
          </a:bodyPr>
          <a:lstStyle/>
          <a:p>
            <a:r>
              <a:rPr lang="en-US" b="1" dirty="0" smtClean="0">
                <a:hlinkClick r:id="rId6"/>
              </a:rPr>
              <a:t>Spitzer Space Telescope</a:t>
            </a:r>
            <a:endParaRPr lang="en-US" b="1" dirty="0" smtClean="0"/>
          </a:p>
          <a:p>
            <a:r>
              <a:rPr lang="en-US" dirty="0" smtClean="0"/>
              <a:t>NASA's Spitzer Space Telescope, studying the universe in </a:t>
            </a:r>
            <a:r>
              <a:rPr lang="en-US" dirty="0" err="1" smtClean="0"/>
              <a:t>infared</a:t>
            </a:r>
            <a:r>
              <a:rPr lang="en-US" dirty="0" smtClean="0"/>
              <a:t>.</a:t>
            </a:r>
            <a:br>
              <a:rPr lang="en-US" dirty="0" smtClean="0"/>
            </a:br>
            <a:r>
              <a:rPr lang="en-US" b="1" dirty="0" smtClean="0"/>
              <a:t>http://www.nasa.gov/mission_pages/spitzer/main/index.html</a:t>
            </a:r>
          </a:p>
          <a:p>
            <a:endParaRPr lang="en-US" dirty="0"/>
          </a:p>
        </p:txBody>
      </p:sp>
      <p:pic>
        <p:nvPicPr>
          <p:cNvPr id="9" name="Picture 8" descr="168037main_spitzer-site-th.jpg"/>
          <p:cNvPicPr>
            <a:picLocks noChangeAspect="1"/>
          </p:cNvPicPr>
          <p:nvPr/>
        </p:nvPicPr>
        <p:blipFill>
          <a:blip r:embed="rId7"/>
          <a:stretch>
            <a:fillRect/>
          </a:stretch>
        </p:blipFill>
        <p:spPr>
          <a:xfrm>
            <a:off x="914400" y="3962400"/>
            <a:ext cx="1524000" cy="1143000"/>
          </a:xfrm>
          <a:prstGeom prst="rect">
            <a:avLst/>
          </a:prstGeom>
        </p:spPr>
      </p:pic>
      <p:sp>
        <p:nvSpPr>
          <p:cNvPr id="10" name="TextBox 9"/>
          <p:cNvSpPr txBox="1"/>
          <p:nvPr/>
        </p:nvSpPr>
        <p:spPr>
          <a:xfrm>
            <a:off x="2667000" y="5257800"/>
            <a:ext cx="6328784" cy="1200329"/>
          </a:xfrm>
          <a:prstGeom prst="rect">
            <a:avLst/>
          </a:prstGeom>
          <a:noFill/>
        </p:spPr>
        <p:txBody>
          <a:bodyPr wrap="none" rtlCol="0">
            <a:spAutoFit/>
          </a:bodyPr>
          <a:lstStyle/>
          <a:p>
            <a:r>
              <a:rPr lang="en-US" b="1" dirty="0" smtClean="0">
                <a:hlinkClick r:id="rId8"/>
              </a:rPr>
              <a:t>Stardust-</a:t>
            </a:r>
            <a:r>
              <a:rPr lang="en-US" b="1" dirty="0" err="1" smtClean="0">
                <a:hlinkClick r:id="rId8"/>
              </a:rPr>
              <a:t>NExT</a:t>
            </a:r>
            <a:endParaRPr lang="en-US" b="1" dirty="0" smtClean="0"/>
          </a:p>
          <a:p>
            <a:r>
              <a:rPr lang="en-US" dirty="0" smtClean="0"/>
              <a:t>Exploring Comet </a:t>
            </a:r>
            <a:r>
              <a:rPr lang="en-US" dirty="0" err="1" smtClean="0"/>
              <a:t>Tempel</a:t>
            </a:r>
            <a:r>
              <a:rPr lang="en-US" dirty="0" smtClean="0"/>
              <a:t> 1</a:t>
            </a:r>
            <a:br>
              <a:rPr lang="en-US" dirty="0" smtClean="0"/>
            </a:br>
            <a:r>
              <a:rPr lang="en-US" b="1" dirty="0" smtClean="0"/>
              <a:t>http://www.nasa.gov/mission_pages/stardust/main/index.html</a:t>
            </a:r>
          </a:p>
          <a:p>
            <a:endParaRPr lang="en-US" dirty="0"/>
          </a:p>
        </p:txBody>
      </p:sp>
      <p:pic>
        <p:nvPicPr>
          <p:cNvPr id="11" name="Picture 10" descr="202248main_stardust.jpg"/>
          <p:cNvPicPr>
            <a:picLocks noChangeAspect="1"/>
          </p:cNvPicPr>
          <p:nvPr/>
        </p:nvPicPr>
        <p:blipFill>
          <a:blip r:embed="rId9"/>
          <a:stretch>
            <a:fillRect/>
          </a:stretch>
        </p:blipFill>
        <p:spPr>
          <a:xfrm>
            <a:off x="990600" y="5257800"/>
            <a:ext cx="1524000" cy="1143000"/>
          </a:xfrm>
          <a:prstGeom prst="rect">
            <a:avLst/>
          </a:prstGeom>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685800"/>
            <a:ext cx="6248400" cy="1477328"/>
          </a:xfrm>
          <a:prstGeom prst="rect">
            <a:avLst/>
          </a:prstGeom>
          <a:noFill/>
        </p:spPr>
        <p:txBody>
          <a:bodyPr wrap="square" rtlCol="0">
            <a:spAutoFit/>
          </a:bodyPr>
          <a:lstStyle/>
          <a:p>
            <a:r>
              <a:rPr lang="en-US" b="1" dirty="0" err="1" smtClean="0">
                <a:hlinkClick r:id="rId2"/>
              </a:rPr>
              <a:t>Submillimeter</a:t>
            </a:r>
            <a:r>
              <a:rPr lang="en-US" b="1" dirty="0" smtClean="0">
                <a:hlinkClick r:id="rId2"/>
              </a:rPr>
              <a:t> Wave Astronomy Satellite (SWAS)  →</a:t>
            </a:r>
            <a:endParaRPr lang="en-US" b="1" dirty="0" smtClean="0"/>
          </a:p>
          <a:p>
            <a:r>
              <a:rPr lang="en-US" dirty="0" smtClean="0"/>
              <a:t>A mission that is designed to study the chemical composition of interstellar gas clouds.</a:t>
            </a:r>
            <a:br>
              <a:rPr lang="en-US" dirty="0" smtClean="0"/>
            </a:br>
            <a:r>
              <a:rPr lang="en-US" b="1" dirty="0" smtClean="0"/>
              <a:t>http://www.cfa.harvard.edu/swas/</a:t>
            </a:r>
          </a:p>
          <a:p>
            <a:endParaRPr lang="en-US" dirty="0"/>
          </a:p>
        </p:txBody>
      </p:sp>
      <p:pic>
        <p:nvPicPr>
          <p:cNvPr id="3" name="Picture 2" descr="medswas.jpg"/>
          <p:cNvPicPr>
            <a:picLocks noChangeAspect="1"/>
          </p:cNvPicPr>
          <p:nvPr/>
        </p:nvPicPr>
        <p:blipFill>
          <a:blip r:embed="rId3"/>
          <a:stretch>
            <a:fillRect/>
          </a:stretch>
        </p:blipFill>
        <p:spPr>
          <a:xfrm>
            <a:off x="838200" y="457200"/>
            <a:ext cx="1752167" cy="1762179"/>
          </a:xfrm>
          <a:prstGeom prst="rect">
            <a:avLst/>
          </a:prstGeom>
        </p:spPr>
      </p:pic>
      <p:sp>
        <p:nvSpPr>
          <p:cNvPr id="5" name="TextBox 4"/>
          <p:cNvSpPr txBox="1"/>
          <p:nvPr/>
        </p:nvSpPr>
        <p:spPr>
          <a:xfrm>
            <a:off x="2743200" y="2209800"/>
            <a:ext cx="6096000" cy="1477328"/>
          </a:xfrm>
          <a:prstGeom prst="rect">
            <a:avLst/>
          </a:prstGeom>
          <a:noFill/>
        </p:spPr>
        <p:txBody>
          <a:bodyPr wrap="square" rtlCol="0">
            <a:spAutoFit/>
          </a:bodyPr>
          <a:lstStyle/>
          <a:p>
            <a:r>
              <a:rPr lang="en-US" b="1" dirty="0" smtClean="0">
                <a:hlinkClick r:id="rId4"/>
              </a:rPr>
              <a:t>Swift</a:t>
            </a:r>
            <a:endParaRPr lang="en-US" b="1" dirty="0" smtClean="0"/>
          </a:p>
          <a:p>
            <a:r>
              <a:rPr lang="en-US" dirty="0" smtClean="0"/>
              <a:t>The Swift mission seeks to tell us more about gamma-ray bursts, the most powerful explosions in the universe.</a:t>
            </a:r>
            <a:br>
              <a:rPr lang="en-US" dirty="0" smtClean="0"/>
            </a:br>
            <a:r>
              <a:rPr lang="en-US" b="1" dirty="0" smtClean="0"/>
              <a:t>http://www.nasa.gov/mission_pages/swift/main/index.html</a:t>
            </a:r>
          </a:p>
          <a:p>
            <a:endParaRPr lang="en-US" dirty="0"/>
          </a:p>
        </p:txBody>
      </p:sp>
      <p:pic>
        <p:nvPicPr>
          <p:cNvPr id="6" name="Picture 5" descr="202251main_swift.jpg"/>
          <p:cNvPicPr>
            <a:picLocks noChangeAspect="1"/>
          </p:cNvPicPr>
          <p:nvPr/>
        </p:nvPicPr>
        <p:blipFill>
          <a:blip r:embed="rId5"/>
          <a:stretch>
            <a:fillRect/>
          </a:stretch>
        </p:blipFill>
        <p:spPr>
          <a:xfrm>
            <a:off x="838200" y="2286000"/>
            <a:ext cx="1727200" cy="1295400"/>
          </a:xfrm>
          <a:prstGeom prst="rect">
            <a:avLst/>
          </a:prstGeom>
        </p:spPr>
      </p:pic>
      <p:sp>
        <p:nvSpPr>
          <p:cNvPr id="7" name="TextBox 6"/>
          <p:cNvSpPr txBox="1"/>
          <p:nvPr/>
        </p:nvSpPr>
        <p:spPr>
          <a:xfrm>
            <a:off x="2667000" y="3581400"/>
            <a:ext cx="6324600" cy="1754326"/>
          </a:xfrm>
          <a:prstGeom prst="rect">
            <a:avLst/>
          </a:prstGeom>
          <a:noFill/>
        </p:spPr>
        <p:txBody>
          <a:bodyPr wrap="square" rtlCol="0">
            <a:spAutoFit/>
          </a:bodyPr>
          <a:lstStyle/>
          <a:p>
            <a:r>
              <a:rPr lang="en-US" b="1" dirty="0" smtClean="0">
                <a:hlinkClick r:id="rId6"/>
              </a:rPr>
              <a:t>TacSat-2</a:t>
            </a:r>
            <a:endParaRPr lang="en-US" b="1" dirty="0" smtClean="0"/>
          </a:p>
          <a:p>
            <a:r>
              <a:rPr lang="en-US" dirty="0" smtClean="0"/>
              <a:t>TacSat-2 features 11 onboard experiments, which will be conducted during the spacecraft’s planned six to 12-month mission.</a:t>
            </a:r>
            <a:br>
              <a:rPr lang="en-US" dirty="0" smtClean="0"/>
            </a:br>
            <a:r>
              <a:rPr lang="en-US" b="1" dirty="0" smtClean="0"/>
              <a:t>http://www.nasa.gov/mission_pages/tacsat-2/main/index.html</a:t>
            </a:r>
          </a:p>
          <a:p>
            <a:endParaRPr lang="en-US" dirty="0"/>
          </a:p>
        </p:txBody>
      </p:sp>
      <p:pic>
        <p:nvPicPr>
          <p:cNvPr id="8" name="Picture 7" descr="202252main_tacsat2.jpg"/>
          <p:cNvPicPr>
            <a:picLocks noChangeAspect="1"/>
          </p:cNvPicPr>
          <p:nvPr/>
        </p:nvPicPr>
        <p:blipFill>
          <a:blip r:embed="rId7"/>
          <a:stretch>
            <a:fillRect/>
          </a:stretch>
        </p:blipFill>
        <p:spPr>
          <a:xfrm>
            <a:off x="838200" y="3657600"/>
            <a:ext cx="1727200" cy="1295400"/>
          </a:xfrm>
          <a:prstGeom prst="rect">
            <a:avLst/>
          </a:prstGeom>
        </p:spPr>
      </p:pic>
      <p:sp>
        <p:nvSpPr>
          <p:cNvPr id="9" name="TextBox 8"/>
          <p:cNvSpPr txBox="1"/>
          <p:nvPr/>
        </p:nvSpPr>
        <p:spPr>
          <a:xfrm>
            <a:off x="2743200" y="5105400"/>
            <a:ext cx="5943600" cy="1754326"/>
          </a:xfrm>
          <a:prstGeom prst="rect">
            <a:avLst/>
          </a:prstGeom>
          <a:noFill/>
        </p:spPr>
        <p:txBody>
          <a:bodyPr wrap="square" rtlCol="0">
            <a:spAutoFit/>
          </a:bodyPr>
          <a:lstStyle/>
          <a:p>
            <a:r>
              <a:rPr lang="en-US" b="1" dirty="0" smtClean="0">
                <a:hlinkClick r:id="rId8"/>
              </a:rPr>
              <a:t>Terra</a:t>
            </a:r>
            <a:endParaRPr lang="en-US" b="1" dirty="0" smtClean="0"/>
          </a:p>
          <a:p>
            <a:r>
              <a:rPr lang="en-US" dirty="0" smtClean="0"/>
              <a:t>Terra is a multi-national, multi-disciplinary partnership between the U.S., Canada and Japan that is an important part of helping us better understand and protect our home planet.</a:t>
            </a:r>
            <a:br>
              <a:rPr lang="en-US" dirty="0" smtClean="0"/>
            </a:br>
            <a:r>
              <a:rPr lang="en-US" b="1" dirty="0" smtClean="0"/>
              <a:t>http://www.nasa.gov/mission_pages/terra/index.html</a:t>
            </a:r>
          </a:p>
          <a:p>
            <a:endParaRPr lang="en-US" dirty="0"/>
          </a:p>
        </p:txBody>
      </p:sp>
      <p:pic>
        <p:nvPicPr>
          <p:cNvPr id="10" name="Picture 9" descr="202255main_terra.jpg"/>
          <p:cNvPicPr>
            <a:picLocks noChangeAspect="1"/>
          </p:cNvPicPr>
          <p:nvPr/>
        </p:nvPicPr>
        <p:blipFill>
          <a:blip r:embed="rId9"/>
          <a:stretch>
            <a:fillRect/>
          </a:stretch>
        </p:blipFill>
        <p:spPr>
          <a:xfrm>
            <a:off x="838200" y="5334000"/>
            <a:ext cx="1752600" cy="13144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a:stretch>
            <a:fillRect/>
          </a:stretch>
        </p:blipFill>
        <p:spPr bwMode="auto">
          <a:xfrm>
            <a:off x="-152400" y="-213360"/>
            <a:ext cx="9296400" cy="7071360"/>
          </a:xfrm>
          <a:prstGeom prst="rect">
            <a:avLst/>
          </a:prstGeom>
          <a:noFill/>
          <a:ln w="9525">
            <a:noFill/>
            <a:miter lim="800000"/>
            <a:headEnd/>
            <a:tailEnd/>
          </a:ln>
          <a:effectLst/>
        </p:spPr>
      </p:pic>
      <p:sp>
        <p:nvSpPr>
          <p:cNvPr id="5" name="Rectangle 4"/>
          <p:cNvSpPr/>
          <p:nvPr/>
        </p:nvSpPr>
        <p:spPr>
          <a:xfrm>
            <a:off x="-152400" y="4724400"/>
            <a:ext cx="9144000" cy="175432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rPr>
              <a:t>May 23 – Sept ??, 2011:</a:t>
            </a:r>
            <a:br>
              <a:rPr lang="en-US" sz="5400" b="1" cap="none" spc="0" dirty="0" smtClean="0">
                <a:ln w="11430"/>
                <a:solidFill>
                  <a:srgbClr val="FFC000"/>
                </a:solidFill>
                <a:effectLst>
                  <a:outerShdw blurRad="80000" dist="40000" dir="5040000" algn="tl">
                    <a:srgbClr val="000000">
                      <a:alpha val="30000"/>
                    </a:srgbClr>
                  </a:outerShdw>
                </a:effectLst>
              </a:rPr>
            </a:br>
            <a:r>
              <a:rPr lang="en-US" sz="5400" b="1" cap="none" spc="0" dirty="0" smtClean="0">
                <a:ln w="11430"/>
                <a:solidFill>
                  <a:srgbClr val="FFC000"/>
                </a:solidFill>
                <a:effectLst>
                  <a:outerShdw blurRad="80000" dist="40000" dir="5040000" algn="tl">
                    <a:srgbClr val="000000">
                      <a:alpha val="30000"/>
                    </a:srgbClr>
                  </a:outerShdw>
                </a:effectLst>
              </a:rPr>
              <a:t>ISS-28</a:t>
            </a:r>
            <a:endParaRPr lang="en-US" sz="5400" b="1" cap="none" spc="0" dirty="0">
              <a:ln w="11430"/>
              <a:solidFill>
                <a:srgbClr val="FFC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19400" y="381000"/>
            <a:ext cx="6172200" cy="1754326"/>
          </a:xfrm>
          <a:prstGeom prst="rect">
            <a:avLst/>
          </a:prstGeom>
          <a:noFill/>
        </p:spPr>
        <p:txBody>
          <a:bodyPr wrap="square" rtlCol="0">
            <a:spAutoFit/>
          </a:bodyPr>
          <a:lstStyle/>
          <a:p>
            <a:r>
              <a:rPr lang="en-US" b="1" dirty="0" smtClean="0">
                <a:hlinkClick r:id="rId2"/>
              </a:rPr>
              <a:t>THEMIS</a:t>
            </a:r>
            <a:endParaRPr lang="en-US" b="1" dirty="0" smtClean="0"/>
          </a:p>
          <a:p>
            <a:r>
              <a:rPr lang="en-US" dirty="0" smtClean="0"/>
              <a:t>The 2-year mission of Time History of Events and </a:t>
            </a:r>
            <a:r>
              <a:rPr lang="en-US" dirty="0" err="1" smtClean="0"/>
              <a:t>Macroscale</a:t>
            </a:r>
            <a:r>
              <a:rPr lang="en-US" dirty="0" smtClean="0"/>
              <a:t> Interactions During </a:t>
            </a:r>
            <a:r>
              <a:rPr lang="en-US" dirty="0" err="1" smtClean="0"/>
              <a:t>Substorms</a:t>
            </a:r>
            <a:r>
              <a:rPr lang="en-US" dirty="0" smtClean="0"/>
              <a:t> (THEMIS) is to track these violent, colorful eruptions near the North Pole.</a:t>
            </a:r>
            <a:br>
              <a:rPr lang="en-US" dirty="0" smtClean="0"/>
            </a:br>
            <a:r>
              <a:rPr lang="en-US" b="1" dirty="0" smtClean="0"/>
              <a:t>http://www.nasa.gov/mission_pages/themis/main/index.html</a:t>
            </a:r>
          </a:p>
          <a:p>
            <a:endParaRPr lang="en-US" dirty="0"/>
          </a:p>
        </p:txBody>
      </p:sp>
      <p:pic>
        <p:nvPicPr>
          <p:cNvPr id="7" name="Picture 6" descr="202256main_THEMIS.jpg"/>
          <p:cNvPicPr>
            <a:picLocks noChangeAspect="1"/>
          </p:cNvPicPr>
          <p:nvPr/>
        </p:nvPicPr>
        <p:blipFill>
          <a:blip r:embed="rId3"/>
          <a:stretch>
            <a:fillRect/>
          </a:stretch>
        </p:blipFill>
        <p:spPr>
          <a:xfrm>
            <a:off x="838200" y="457200"/>
            <a:ext cx="1727200" cy="1295400"/>
          </a:xfrm>
          <a:prstGeom prst="rect">
            <a:avLst/>
          </a:prstGeom>
        </p:spPr>
      </p:pic>
      <p:sp>
        <p:nvSpPr>
          <p:cNvPr id="9" name="TextBox 8"/>
          <p:cNvSpPr txBox="1"/>
          <p:nvPr/>
        </p:nvSpPr>
        <p:spPr>
          <a:xfrm>
            <a:off x="2819400" y="1905000"/>
            <a:ext cx="6096000" cy="1754326"/>
          </a:xfrm>
          <a:prstGeom prst="rect">
            <a:avLst/>
          </a:prstGeom>
          <a:noFill/>
        </p:spPr>
        <p:txBody>
          <a:bodyPr wrap="square" rtlCol="0">
            <a:spAutoFit/>
          </a:bodyPr>
          <a:lstStyle/>
          <a:p>
            <a:r>
              <a:rPr lang="en-US" b="1" dirty="0" err="1" smtClean="0">
                <a:hlinkClick r:id="rId4"/>
              </a:rPr>
              <a:t>Thermospere</a:t>
            </a:r>
            <a:r>
              <a:rPr lang="en-US" b="1" dirty="0" smtClean="0">
                <a:hlinkClick r:id="rId4"/>
              </a:rPr>
              <a:t> Ionosphere Mesosphere </a:t>
            </a:r>
            <a:r>
              <a:rPr lang="en-US" b="1" dirty="0" err="1" smtClean="0">
                <a:hlinkClick r:id="rId4"/>
              </a:rPr>
              <a:t>Energetics</a:t>
            </a:r>
            <a:r>
              <a:rPr lang="en-US" b="1" dirty="0" smtClean="0">
                <a:hlinkClick r:id="rId4"/>
              </a:rPr>
              <a:t> and Dynamics Mission (TIMED)</a:t>
            </a:r>
            <a:endParaRPr lang="en-US" b="1" dirty="0" smtClean="0"/>
          </a:p>
          <a:p>
            <a:r>
              <a:rPr lang="en-US" dirty="0" smtClean="0"/>
              <a:t>The TIMED mission is studying the influences of the Sun and humans on the least explored region of Earth's atmosphere.</a:t>
            </a:r>
            <a:br>
              <a:rPr lang="en-US" dirty="0" smtClean="0"/>
            </a:br>
            <a:r>
              <a:rPr lang="en-US" b="1" dirty="0" smtClean="0"/>
              <a:t>http://www.timed.jhuapl.edu/WWW/index.php</a:t>
            </a:r>
          </a:p>
          <a:p>
            <a:endParaRPr lang="en-US" dirty="0"/>
          </a:p>
        </p:txBody>
      </p:sp>
      <p:pic>
        <p:nvPicPr>
          <p:cNvPr id="10" name="Picture 9" descr="202257main_timed.jpg"/>
          <p:cNvPicPr>
            <a:picLocks noChangeAspect="1"/>
          </p:cNvPicPr>
          <p:nvPr/>
        </p:nvPicPr>
        <p:blipFill>
          <a:blip r:embed="rId5"/>
          <a:stretch>
            <a:fillRect/>
          </a:stretch>
        </p:blipFill>
        <p:spPr>
          <a:xfrm>
            <a:off x="914400" y="2133600"/>
            <a:ext cx="1625600" cy="1219200"/>
          </a:xfrm>
          <a:prstGeom prst="rect">
            <a:avLst/>
          </a:prstGeom>
        </p:spPr>
      </p:pic>
      <p:sp>
        <p:nvSpPr>
          <p:cNvPr id="11" name="TextBox 10"/>
          <p:cNvSpPr txBox="1"/>
          <p:nvPr/>
        </p:nvSpPr>
        <p:spPr>
          <a:xfrm>
            <a:off x="2743200" y="3505200"/>
            <a:ext cx="6019800" cy="1477328"/>
          </a:xfrm>
          <a:prstGeom prst="rect">
            <a:avLst/>
          </a:prstGeom>
          <a:noFill/>
        </p:spPr>
        <p:txBody>
          <a:bodyPr wrap="square" rtlCol="0">
            <a:spAutoFit/>
          </a:bodyPr>
          <a:lstStyle/>
          <a:p>
            <a:r>
              <a:rPr lang="en-US" b="1" dirty="0" smtClean="0">
                <a:hlinkClick r:id="rId6"/>
              </a:rPr>
              <a:t>Tracking and Data Relay Satellite (TDRS)</a:t>
            </a:r>
            <a:endParaRPr lang="en-US" b="1" dirty="0" smtClean="0"/>
          </a:p>
          <a:p>
            <a:r>
              <a:rPr lang="en-US" dirty="0" smtClean="0"/>
              <a:t>This system of satellites and ground stations makes up a portion of the Space Network and provides mission services for near Earth satellites and orbiting vehicles.</a:t>
            </a:r>
          </a:p>
          <a:p>
            <a:endParaRPr lang="en-US" dirty="0"/>
          </a:p>
        </p:txBody>
      </p:sp>
      <p:pic>
        <p:nvPicPr>
          <p:cNvPr id="12" name="Picture 11" descr="202254main_tdrs.jpg"/>
          <p:cNvPicPr>
            <a:picLocks noChangeAspect="1"/>
          </p:cNvPicPr>
          <p:nvPr/>
        </p:nvPicPr>
        <p:blipFill>
          <a:blip r:embed="rId7"/>
          <a:stretch>
            <a:fillRect/>
          </a:stretch>
        </p:blipFill>
        <p:spPr>
          <a:xfrm>
            <a:off x="914400" y="3581400"/>
            <a:ext cx="1625600" cy="1219200"/>
          </a:xfrm>
          <a:prstGeom prst="rect">
            <a:avLst/>
          </a:prstGeom>
        </p:spPr>
      </p:pic>
      <p:sp>
        <p:nvSpPr>
          <p:cNvPr id="13" name="TextBox 12"/>
          <p:cNvSpPr txBox="1"/>
          <p:nvPr/>
        </p:nvSpPr>
        <p:spPr>
          <a:xfrm>
            <a:off x="2743200" y="4953000"/>
            <a:ext cx="5943600" cy="1754326"/>
          </a:xfrm>
          <a:prstGeom prst="rect">
            <a:avLst/>
          </a:prstGeom>
          <a:noFill/>
        </p:spPr>
        <p:txBody>
          <a:bodyPr wrap="square" rtlCol="0">
            <a:spAutoFit/>
          </a:bodyPr>
          <a:lstStyle/>
          <a:p>
            <a:r>
              <a:rPr lang="en-US" b="1" dirty="0" smtClean="0">
                <a:hlinkClick r:id="rId8"/>
              </a:rPr>
              <a:t>Tropical Composition, Cloud and Climate Coupling (TC4)</a:t>
            </a:r>
            <a:endParaRPr lang="en-US" b="1" dirty="0" smtClean="0"/>
          </a:p>
          <a:p>
            <a:r>
              <a:rPr lang="en-US" dirty="0" smtClean="0"/>
              <a:t>The TC4 study will tackle challenging questions about Earth's ozone layer and climate using coordinated observations from satellites and high-flying NASA airplanes.</a:t>
            </a:r>
            <a:br>
              <a:rPr lang="en-US" dirty="0" smtClean="0"/>
            </a:br>
            <a:r>
              <a:rPr lang="en-US" b="1" dirty="0" smtClean="0"/>
              <a:t>http://www.nasa.gov/mission_pages/TC4/</a:t>
            </a:r>
          </a:p>
          <a:p>
            <a:endParaRPr lang="en-US" dirty="0"/>
          </a:p>
        </p:txBody>
      </p:sp>
      <p:pic>
        <p:nvPicPr>
          <p:cNvPr id="14" name="Picture 13" descr="202253main_TC4.jpg"/>
          <p:cNvPicPr>
            <a:picLocks noChangeAspect="1"/>
          </p:cNvPicPr>
          <p:nvPr/>
        </p:nvPicPr>
        <p:blipFill>
          <a:blip r:embed="rId9"/>
          <a:stretch>
            <a:fillRect/>
          </a:stretch>
        </p:blipFill>
        <p:spPr>
          <a:xfrm>
            <a:off x="914400" y="5029200"/>
            <a:ext cx="1625600" cy="1219200"/>
          </a:xfrm>
          <a:prstGeom prst="rect">
            <a:avLst/>
          </a:prstGeo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259main_TRMM.jpg"/>
          <p:cNvPicPr>
            <a:picLocks noChangeAspect="1"/>
          </p:cNvPicPr>
          <p:nvPr/>
        </p:nvPicPr>
        <p:blipFill>
          <a:blip r:embed="rId2"/>
          <a:stretch>
            <a:fillRect/>
          </a:stretch>
        </p:blipFill>
        <p:spPr>
          <a:xfrm>
            <a:off x="838200" y="457200"/>
            <a:ext cx="1727200" cy="1295400"/>
          </a:xfrm>
          <a:prstGeom prst="rect">
            <a:avLst/>
          </a:prstGeom>
        </p:spPr>
      </p:pic>
      <p:sp>
        <p:nvSpPr>
          <p:cNvPr id="4" name="TextBox 3"/>
          <p:cNvSpPr txBox="1"/>
          <p:nvPr/>
        </p:nvSpPr>
        <p:spPr>
          <a:xfrm>
            <a:off x="2667000" y="457200"/>
            <a:ext cx="6172322" cy="1754326"/>
          </a:xfrm>
          <a:prstGeom prst="rect">
            <a:avLst/>
          </a:prstGeom>
          <a:noFill/>
        </p:spPr>
        <p:txBody>
          <a:bodyPr wrap="square" rtlCol="0">
            <a:spAutoFit/>
          </a:bodyPr>
          <a:lstStyle/>
          <a:p>
            <a:r>
              <a:rPr lang="en-US" b="1" dirty="0" smtClean="0">
                <a:hlinkClick r:id="rId3"/>
              </a:rPr>
              <a:t>Tropical Rainfall Measuring Mission (TRMM)  →</a:t>
            </a:r>
            <a:endParaRPr lang="en-US" b="1" dirty="0" smtClean="0"/>
          </a:p>
          <a:p>
            <a:r>
              <a:rPr lang="en-US" dirty="0" smtClean="0"/>
              <a:t>TRMM is a joint mission between NASA and the Japan Aerospace Exploration Agency designed to monitor and study tropical rainfall.</a:t>
            </a:r>
            <a:br>
              <a:rPr lang="en-US" dirty="0" smtClean="0"/>
            </a:br>
            <a:r>
              <a:rPr lang="en-US" b="1" dirty="0" smtClean="0"/>
              <a:t>http://trmm.gsfc.nasa.gov/</a:t>
            </a:r>
          </a:p>
          <a:p>
            <a:endParaRPr lang="en-US" dirty="0"/>
          </a:p>
        </p:txBody>
      </p:sp>
      <p:sp>
        <p:nvSpPr>
          <p:cNvPr id="5" name="TextBox 4"/>
          <p:cNvSpPr txBox="1"/>
          <p:nvPr/>
        </p:nvSpPr>
        <p:spPr>
          <a:xfrm>
            <a:off x="2743200" y="1981200"/>
            <a:ext cx="5943600" cy="1477328"/>
          </a:xfrm>
          <a:prstGeom prst="rect">
            <a:avLst/>
          </a:prstGeom>
          <a:noFill/>
        </p:spPr>
        <p:txBody>
          <a:bodyPr wrap="square" rtlCol="0">
            <a:spAutoFit/>
          </a:bodyPr>
          <a:lstStyle/>
          <a:p>
            <a:r>
              <a:rPr lang="en-US" b="1" dirty="0" smtClean="0">
                <a:hlinkClick r:id="rId4"/>
              </a:rPr>
              <a:t>Voyager - The Interstellar Mission</a:t>
            </a:r>
            <a:endParaRPr lang="en-US" b="1" dirty="0" smtClean="0"/>
          </a:p>
          <a:p>
            <a:r>
              <a:rPr lang="en-US" dirty="0" smtClean="0"/>
              <a:t>Voyager 1 and Voyager 2 journey to study the region in space where the Sun's influence ends and the dark recesses of interstellar space begin.</a:t>
            </a:r>
          </a:p>
          <a:p>
            <a:r>
              <a:rPr lang="en-US" b="1" dirty="0" smtClean="0"/>
              <a:t>http://www.nasa.gov/mission_pages/voyager/index.html</a:t>
            </a:r>
            <a:endParaRPr lang="en-US" b="1" dirty="0"/>
          </a:p>
        </p:txBody>
      </p:sp>
      <p:pic>
        <p:nvPicPr>
          <p:cNvPr id="6" name="Picture 5" descr="202261main_voyager.jpg"/>
          <p:cNvPicPr>
            <a:picLocks noChangeAspect="1"/>
          </p:cNvPicPr>
          <p:nvPr/>
        </p:nvPicPr>
        <p:blipFill>
          <a:blip r:embed="rId5"/>
          <a:stretch>
            <a:fillRect/>
          </a:stretch>
        </p:blipFill>
        <p:spPr>
          <a:xfrm>
            <a:off x="914400" y="2057400"/>
            <a:ext cx="1676400" cy="1257300"/>
          </a:xfrm>
          <a:prstGeom prst="rect">
            <a:avLst/>
          </a:prstGeom>
        </p:spPr>
      </p:pic>
      <p:sp>
        <p:nvSpPr>
          <p:cNvPr id="7" name="TextBox 6"/>
          <p:cNvSpPr txBox="1"/>
          <p:nvPr/>
        </p:nvSpPr>
        <p:spPr>
          <a:xfrm>
            <a:off x="2743200" y="3581400"/>
            <a:ext cx="6019800" cy="1754326"/>
          </a:xfrm>
          <a:prstGeom prst="rect">
            <a:avLst/>
          </a:prstGeom>
          <a:noFill/>
        </p:spPr>
        <p:txBody>
          <a:bodyPr wrap="square" rtlCol="0">
            <a:spAutoFit/>
          </a:bodyPr>
          <a:lstStyle/>
          <a:p>
            <a:r>
              <a:rPr lang="en-US" b="1" dirty="0" smtClean="0">
                <a:hlinkClick r:id="rId6"/>
              </a:rPr>
              <a:t>WISE: Wide-field Infrared Survey Explorer</a:t>
            </a:r>
            <a:endParaRPr lang="en-US" b="1" dirty="0" smtClean="0"/>
          </a:p>
          <a:p>
            <a:r>
              <a:rPr lang="en-US" dirty="0" smtClean="0"/>
              <a:t>WISE will study the solar system, Milky Way and universe. Among the objects WISE will study are asteroids, the coolest and dimmest stars and the most luminous galaxies.</a:t>
            </a:r>
            <a:br>
              <a:rPr lang="en-US" dirty="0" smtClean="0"/>
            </a:br>
            <a:r>
              <a:rPr lang="en-US" dirty="0" smtClean="0">
                <a:hlinkClick r:id="rId7"/>
              </a:rPr>
              <a:t>http://www.nasa.gov/wise</a:t>
            </a:r>
            <a:r>
              <a:rPr lang="en-US" dirty="0" smtClean="0"/>
              <a:t> </a:t>
            </a:r>
            <a:endParaRPr lang="en-US" b="1" dirty="0" smtClean="0"/>
          </a:p>
          <a:p>
            <a:endParaRPr lang="en-US" dirty="0"/>
          </a:p>
        </p:txBody>
      </p:sp>
      <p:pic>
        <p:nvPicPr>
          <p:cNvPr id="9" name="Picture 8" descr="wise.jpg"/>
          <p:cNvPicPr>
            <a:picLocks noChangeAspect="1"/>
          </p:cNvPicPr>
          <p:nvPr/>
        </p:nvPicPr>
        <p:blipFill>
          <a:blip r:embed="rId8"/>
          <a:stretch>
            <a:fillRect/>
          </a:stretch>
        </p:blipFill>
        <p:spPr>
          <a:xfrm>
            <a:off x="838200" y="3581400"/>
            <a:ext cx="1727200" cy="1295400"/>
          </a:xfrm>
          <a:prstGeom prst="rect">
            <a:avLst/>
          </a:prstGeom>
        </p:spPr>
      </p:pic>
      <p:sp>
        <p:nvSpPr>
          <p:cNvPr id="10" name="TextBox 9"/>
          <p:cNvSpPr txBox="1"/>
          <p:nvPr/>
        </p:nvSpPr>
        <p:spPr>
          <a:xfrm>
            <a:off x="2743200" y="5105400"/>
            <a:ext cx="6045822" cy="1200329"/>
          </a:xfrm>
          <a:prstGeom prst="rect">
            <a:avLst/>
          </a:prstGeom>
          <a:noFill/>
        </p:spPr>
        <p:txBody>
          <a:bodyPr wrap="none" rtlCol="0">
            <a:spAutoFit/>
          </a:bodyPr>
          <a:lstStyle/>
          <a:p>
            <a:r>
              <a:rPr lang="en-US" b="1" dirty="0" smtClean="0">
                <a:hlinkClick r:id="rId9"/>
              </a:rPr>
              <a:t>Wilkinson Microwave Anisotropy Probe (WMAP)  </a:t>
            </a:r>
            <a:endParaRPr lang="en-US" b="1" dirty="0" smtClean="0"/>
          </a:p>
          <a:p>
            <a:r>
              <a:rPr lang="en-US" dirty="0" smtClean="0"/>
              <a:t>A mission to take the first full sky picture of the early Universe.</a:t>
            </a:r>
          </a:p>
          <a:p>
            <a:r>
              <a:rPr lang="en-US" b="1" dirty="0" smtClean="0"/>
              <a:t>http://map.gsfc.nasa.gov/</a:t>
            </a:r>
          </a:p>
          <a:p>
            <a:endParaRPr lang="en-US" dirty="0"/>
          </a:p>
        </p:txBody>
      </p:sp>
      <p:pic>
        <p:nvPicPr>
          <p:cNvPr id="11" name="Picture 10" descr="MAP_HeaderSC.gif"/>
          <p:cNvPicPr>
            <a:picLocks noChangeAspect="1"/>
          </p:cNvPicPr>
          <p:nvPr/>
        </p:nvPicPr>
        <p:blipFill>
          <a:blip r:embed="rId10"/>
          <a:stretch>
            <a:fillRect/>
          </a:stretch>
        </p:blipFill>
        <p:spPr>
          <a:xfrm>
            <a:off x="-3048000" y="4953000"/>
            <a:ext cx="5619750" cy="1171575"/>
          </a:xfrm>
          <a:prstGeom prst="rect">
            <a:avLst/>
          </a:prstGeom>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0" y="457200"/>
            <a:ext cx="6019800" cy="1477328"/>
          </a:xfrm>
          <a:prstGeom prst="rect">
            <a:avLst/>
          </a:prstGeom>
          <a:noFill/>
        </p:spPr>
        <p:txBody>
          <a:bodyPr wrap="square" rtlCol="0">
            <a:spAutoFit/>
          </a:bodyPr>
          <a:lstStyle/>
          <a:p>
            <a:r>
              <a:rPr lang="en-US" b="1" dirty="0" smtClean="0">
                <a:hlinkClick r:id="rId2"/>
              </a:rPr>
              <a:t>Wind Mission  </a:t>
            </a:r>
            <a:endParaRPr lang="en-US" b="1" dirty="0" smtClean="0"/>
          </a:p>
          <a:p>
            <a:r>
              <a:rPr lang="en-US" dirty="0" smtClean="0"/>
              <a:t>A mission to investigate the solar wind and its impact on the near-Earth environment.</a:t>
            </a:r>
            <a:br>
              <a:rPr lang="en-US" dirty="0" smtClean="0"/>
            </a:br>
            <a:r>
              <a:rPr lang="en-US" b="1" dirty="0" smtClean="0"/>
              <a:t>http://www-spof.gsfc.nasa.gov/istp/wind/</a:t>
            </a:r>
          </a:p>
          <a:p>
            <a:endParaRPr lang="en-US" dirty="0"/>
          </a:p>
        </p:txBody>
      </p:sp>
      <p:pic>
        <p:nvPicPr>
          <p:cNvPr id="4" name="Picture 3" descr="202262main_wind.jpg"/>
          <p:cNvPicPr>
            <a:picLocks noChangeAspect="1"/>
          </p:cNvPicPr>
          <p:nvPr/>
        </p:nvPicPr>
        <p:blipFill>
          <a:blip r:embed="rId3"/>
          <a:stretch>
            <a:fillRect/>
          </a:stretch>
        </p:blipFill>
        <p:spPr>
          <a:xfrm>
            <a:off x="762000" y="457200"/>
            <a:ext cx="1752600" cy="1314450"/>
          </a:xfrm>
          <a:prstGeom prst="rect">
            <a:avLst/>
          </a:prstGeom>
        </p:spPr>
      </p:pic>
      <p:sp>
        <p:nvSpPr>
          <p:cNvPr id="5" name="TextBox 4"/>
          <p:cNvSpPr txBox="1"/>
          <p:nvPr/>
        </p:nvSpPr>
        <p:spPr>
          <a:xfrm>
            <a:off x="2743200" y="2057400"/>
            <a:ext cx="6248400" cy="1723549"/>
          </a:xfrm>
          <a:prstGeom prst="rect">
            <a:avLst/>
          </a:prstGeom>
          <a:noFill/>
        </p:spPr>
        <p:txBody>
          <a:bodyPr wrap="square" rtlCol="0">
            <a:spAutoFit/>
          </a:bodyPr>
          <a:lstStyle/>
          <a:p>
            <a:r>
              <a:rPr lang="en-US" b="1" dirty="0" smtClean="0">
                <a:hlinkClick r:id="rId4"/>
              </a:rPr>
              <a:t>XMM-Newton  </a:t>
            </a:r>
            <a:endParaRPr lang="en-US" b="1" dirty="0" smtClean="0"/>
          </a:p>
          <a:p>
            <a:r>
              <a:rPr lang="en-US" dirty="0" smtClean="0"/>
              <a:t>The Mirror Modules on this x-ray observatory allow XMM-Newton to detect millions of sources, far more than any previous X-ray mission.</a:t>
            </a:r>
            <a:br>
              <a:rPr lang="en-US" dirty="0" smtClean="0"/>
            </a:br>
            <a:r>
              <a:rPr lang="en-US" sz="1600" b="1" dirty="0" smtClean="0"/>
              <a:t>http://sci.esa.int/science-e/www/object/index.cfm?fobjectid=31249</a:t>
            </a:r>
          </a:p>
          <a:p>
            <a:endParaRPr lang="en-US" dirty="0"/>
          </a:p>
        </p:txBody>
      </p:sp>
      <p:pic>
        <p:nvPicPr>
          <p:cNvPr id="6" name="Picture 5" descr="202264main_xmm-newton.jpg"/>
          <p:cNvPicPr>
            <a:picLocks noChangeAspect="1"/>
          </p:cNvPicPr>
          <p:nvPr/>
        </p:nvPicPr>
        <p:blipFill>
          <a:blip r:embed="rId5"/>
          <a:stretch>
            <a:fillRect/>
          </a:stretch>
        </p:blipFill>
        <p:spPr>
          <a:xfrm flipV="1">
            <a:off x="762000" y="2133600"/>
            <a:ext cx="1792943" cy="12954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Ben\Desktop\Diversicon-2011-Sol-Sys-Update\iss025e009840.jpg"/>
          <p:cNvPicPr>
            <a:picLocks noChangeAspect="1" noChangeArrowheads="1"/>
          </p:cNvPicPr>
          <p:nvPr/>
        </p:nvPicPr>
        <p:blipFill>
          <a:blip r:embed="rId2" cstate="print"/>
          <a:srcRect/>
          <a:stretch>
            <a:fillRect/>
          </a:stretch>
        </p:blipFill>
        <p:spPr bwMode="auto">
          <a:xfrm>
            <a:off x="0" y="0"/>
            <a:ext cx="10020307" cy="6858000"/>
          </a:xfrm>
          <a:prstGeom prst="rect">
            <a:avLst/>
          </a:prstGeom>
          <a:noFill/>
        </p:spPr>
      </p:pic>
      <p:sp>
        <p:nvSpPr>
          <p:cNvPr id="2" name="Title 1"/>
          <p:cNvSpPr>
            <a:spLocks noGrp="1"/>
          </p:cNvSpPr>
          <p:nvPr>
            <p:ph type="title"/>
          </p:nvPr>
        </p:nvSpPr>
        <p:spPr/>
        <p:txBody>
          <a:bodyPr/>
          <a:lstStyle/>
          <a:p>
            <a:r>
              <a:rPr lang="en-US" dirty="0" smtClean="0"/>
              <a:t>Italy at Night</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Ben\Desktop\Diversicon-2011-Sol-Sys-Update\iss025e009858.jpg"/>
          <p:cNvPicPr>
            <a:picLocks noChangeAspect="1" noChangeArrowheads="1"/>
          </p:cNvPicPr>
          <p:nvPr/>
        </p:nvPicPr>
        <p:blipFill>
          <a:blip r:embed="rId2"/>
          <a:srcRect/>
          <a:stretch>
            <a:fillRect/>
          </a:stretch>
        </p:blipFill>
        <p:spPr bwMode="auto">
          <a:xfrm>
            <a:off x="0" y="0"/>
            <a:ext cx="12973051" cy="8878888"/>
          </a:xfrm>
          <a:prstGeom prst="rect">
            <a:avLst/>
          </a:prstGeom>
          <a:noFill/>
        </p:spPr>
      </p:pic>
      <p:sp>
        <p:nvSpPr>
          <p:cNvPr id="2" name="Title 1"/>
          <p:cNvSpPr>
            <a:spLocks noGrp="1"/>
          </p:cNvSpPr>
          <p:nvPr>
            <p:ph type="title"/>
          </p:nvPr>
        </p:nvSpPr>
        <p:spPr/>
        <p:txBody>
          <a:bodyPr/>
          <a:lstStyle/>
          <a:p>
            <a:r>
              <a:rPr lang="en-US" dirty="0" smtClean="0">
                <a:latin typeface="Arial Black" pitchFamily="34" charset="0"/>
              </a:rPr>
              <a:t>Egypt at Night</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132e012208.jpg"/>
          <p:cNvPicPr>
            <a:picLocks noChangeAspect="1"/>
          </p:cNvPicPr>
          <p:nvPr/>
        </p:nvPicPr>
        <p:blipFill>
          <a:blip r:embed="rId2" cstate="print"/>
          <a:stretch>
            <a:fillRect/>
          </a:stretch>
        </p:blipFill>
        <p:spPr>
          <a:xfrm rot="10800000">
            <a:off x="-914400" y="-228600"/>
            <a:ext cx="10668000" cy="7286980"/>
          </a:xfrm>
          <a:prstGeom prst="rect">
            <a:avLst/>
          </a:prstGeom>
        </p:spPr>
      </p:pic>
      <p:sp>
        <p:nvSpPr>
          <p:cNvPr id="4" name="Rectangle 3"/>
          <p:cNvSpPr/>
          <p:nvPr/>
        </p:nvSpPr>
        <p:spPr>
          <a:xfrm>
            <a:off x="2514600" y="1676400"/>
            <a:ext cx="4226863" cy="83099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cap="none" spc="0" dirty="0" smtClean="0">
                <a:ln w="11430"/>
                <a:solidFill>
                  <a:srgbClr val="FFC000"/>
                </a:solidFill>
                <a:effectLst>
                  <a:outerShdw blurRad="80000" dist="40000" dir="5040000" algn="tl">
                    <a:srgbClr val="000000">
                      <a:alpha val="30000"/>
                    </a:srgbClr>
                  </a:outerShdw>
                </a:effectLst>
              </a:rPr>
              <a:t>Open till  </a:t>
            </a:r>
            <a:r>
              <a:rPr lang="en-US" sz="4800" b="1" strike="sngStrike" cap="none" spc="0" dirty="0" smtClean="0">
                <a:ln w="11430"/>
                <a:solidFill>
                  <a:srgbClr val="FFC000"/>
                </a:solidFill>
                <a:effectLst>
                  <a:outerShdw blurRad="80000" dist="40000" dir="5040000" algn="tl">
                    <a:srgbClr val="000000">
                      <a:alpha val="30000"/>
                    </a:srgbClr>
                  </a:outerShdw>
                </a:effectLst>
              </a:rPr>
              <a:t>2015</a:t>
            </a:r>
            <a:endParaRPr lang="en-US" sz="4800" b="1" strike="sngStrike" cap="none" spc="0" dirty="0">
              <a:ln w="11430"/>
              <a:solidFill>
                <a:srgbClr val="FFC000"/>
              </a:solidFill>
              <a:effectLst>
                <a:outerShdw blurRad="80000" dist="40000" dir="5040000" algn="tl">
                  <a:srgbClr val="000000">
                    <a:alpha val="30000"/>
                  </a:srgbClr>
                </a:outerShdw>
              </a:effectLst>
            </a:endParaRPr>
          </a:p>
        </p:txBody>
      </p:sp>
      <p:sp>
        <p:nvSpPr>
          <p:cNvPr id="5" name="Rectangle 4"/>
          <p:cNvSpPr/>
          <p:nvPr/>
        </p:nvSpPr>
        <p:spPr>
          <a:xfrm>
            <a:off x="4876800" y="990600"/>
            <a:ext cx="1642566"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rPr>
              <a:t>2020</a:t>
            </a:r>
            <a:endParaRPr lang="en-US" sz="5400" b="1" cap="none" spc="0" dirty="0">
              <a:ln w="11430"/>
              <a:solidFill>
                <a:srgbClr val="FFC000"/>
              </a:solidFill>
              <a:effectLst>
                <a:outerShdw blurRad="80000" dist="40000" dir="5040000" algn="tl">
                  <a:srgbClr val="000000">
                    <a:alpha val="30000"/>
                  </a:srgbClr>
                </a:outerShdw>
              </a:effectLst>
            </a:endParaRPr>
          </a:p>
        </p:txBody>
      </p:sp>
      <p:sp>
        <p:nvSpPr>
          <p:cNvPr id="6" name="Rectangle 5"/>
          <p:cNvSpPr/>
          <p:nvPr/>
        </p:nvSpPr>
        <p:spPr>
          <a:xfrm>
            <a:off x="4724400" y="304800"/>
            <a:ext cx="445993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rPr>
              <a:t>2028? (30 yrs)</a:t>
            </a:r>
            <a:endParaRPr lang="en-US" sz="5400" b="1" cap="none" spc="0" dirty="0">
              <a:ln w="11430"/>
              <a:solidFill>
                <a:srgbClr val="FFC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FFC000"/>
                </a:solidFill>
              </a:rPr>
              <a:t>NASA funding for space station research is driven by the goals of the </a:t>
            </a:r>
            <a:r>
              <a:rPr lang="en-US" sz="3200" dirty="0" smtClean="0">
                <a:solidFill>
                  <a:srgbClr val="FFC000"/>
                </a:solidFill>
                <a:hlinkClick r:id="rId2"/>
              </a:rPr>
              <a:t>NASA Authorization Act of 2010</a:t>
            </a:r>
            <a:r>
              <a:rPr lang="en-US" sz="3200" dirty="0" smtClean="0">
                <a:solidFill>
                  <a:srgbClr val="FFC000"/>
                </a:solidFill>
              </a:rPr>
              <a:t>. These goals focus on:</a:t>
            </a:r>
            <a:endParaRPr lang="en-US" sz="3200" dirty="0">
              <a:solidFill>
                <a:srgbClr val="FFC000"/>
              </a:solidFill>
            </a:endParaRPr>
          </a:p>
        </p:txBody>
      </p:sp>
      <p:sp>
        <p:nvSpPr>
          <p:cNvPr id="3" name="Content Placeholder 2"/>
          <p:cNvSpPr>
            <a:spLocks noGrp="1"/>
          </p:cNvSpPr>
          <p:nvPr>
            <p:ph idx="1"/>
          </p:nvPr>
        </p:nvSpPr>
        <p:spPr>
          <a:xfrm>
            <a:off x="533400" y="1935480"/>
            <a:ext cx="8229600" cy="4922520"/>
          </a:xfrm>
        </p:spPr>
        <p:txBody>
          <a:bodyPr>
            <a:normAutofit/>
          </a:bodyPr>
          <a:lstStyle/>
          <a:p>
            <a:r>
              <a:rPr lang="en-US" dirty="0" smtClean="0">
                <a:solidFill>
                  <a:schemeClr val="accent1">
                    <a:lumMod val="75000"/>
                  </a:schemeClr>
                </a:solidFill>
              </a:rPr>
              <a:t>human </a:t>
            </a:r>
            <a:r>
              <a:rPr lang="en-US" dirty="0" smtClean="0">
                <a:solidFill>
                  <a:schemeClr val="accent1">
                    <a:lumMod val="75000"/>
                  </a:schemeClr>
                </a:solidFill>
              </a:rPr>
              <a:t>health and countermeasure development to protect crewmembers from the space environment during long-duration voyages </a:t>
            </a:r>
          </a:p>
          <a:p>
            <a:r>
              <a:rPr lang="en-US" dirty="0" smtClean="0">
                <a:solidFill>
                  <a:schemeClr val="accent1">
                    <a:lumMod val="75000"/>
                  </a:schemeClr>
                </a:solidFill>
              </a:rPr>
              <a:t>testing research and technology developments for future exploration missions</a:t>
            </a:r>
          </a:p>
          <a:p>
            <a:r>
              <a:rPr lang="en-US" dirty="0" smtClean="0">
                <a:solidFill>
                  <a:schemeClr val="accent1">
                    <a:lumMod val="75000"/>
                  </a:schemeClr>
                </a:solidFill>
              </a:rPr>
              <a:t>developing and validating operational procedures for long-duration space missions</a:t>
            </a:r>
          </a:p>
          <a:p>
            <a:r>
              <a:rPr lang="en-US" dirty="0" smtClean="0">
                <a:solidFill>
                  <a:schemeClr val="accent1">
                    <a:lumMod val="75000"/>
                  </a:schemeClr>
                </a:solidFill>
              </a:rPr>
              <a:t>maintaining US capability in the areas of physical and life sciences through the use of microgravity</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9-11-26 016.gif"/>
          <p:cNvPicPr>
            <a:picLocks noChangeAspect="1"/>
          </p:cNvPicPr>
          <p:nvPr/>
        </p:nvPicPr>
        <p:blipFill>
          <a:blip r:embed="rId2"/>
          <a:stretch>
            <a:fillRect/>
          </a:stretch>
        </p:blipFill>
        <p:spPr>
          <a:xfrm>
            <a:off x="0" y="533400"/>
            <a:ext cx="9053779" cy="60198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4" y="1371600"/>
          <a:ext cx="8229595" cy="4844241"/>
        </p:xfrm>
        <a:graphic>
          <a:graphicData uri="http://schemas.openxmlformats.org/drawingml/2006/table">
            <a:tbl>
              <a:tblPr/>
              <a:tblGrid>
                <a:gridCol w="748145"/>
                <a:gridCol w="748145"/>
                <a:gridCol w="748145"/>
                <a:gridCol w="748145"/>
                <a:gridCol w="748145"/>
                <a:gridCol w="748145"/>
                <a:gridCol w="748145"/>
                <a:gridCol w="748145"/>
                <a:gridCol w="748145"/>
                <a:gridCol w="748145"/>
                <a:gridCol w="748145"/>
              </a:tblGrid>
              <a:tr h="53466">
                <a:tc rowSpan="2">
                  <a:txBody>
                    <a:bodyPr/>
                    <a:lstStyle/>
                    <a:p>
                      <a:r>
                        <a:rPr lang="en-US" sz="1200" dirty="0">
                          <a:solidFill>
                            <a:schemeClr val="tx1"/>
                          </a:solidFill>
                        </a:rPr>
                        <a:t>Date</a:t>
                      </a:r>
                    </a:p>
                  </a:txBody>
                  <a:tcPr marL="11493" marR="11493" marT="11493" marB="11493" anchor="ctr">
                    <a:lnL>
                      <a:noFill/>
                    </a:lnL>
                    <a:lnR>
                      <a:noFill/>
                    </a:lnR>
                    <a:lnT>
                      <a:noFill/>
                    </a:lnT>
                    <a:lnB w="19050" cap="flat" cmpd="sng" algn="ctr">
                      <a:solidFill>
                        <a:srgbClr val="808080"/>
                      </a:solidFill>
                      <a:prstDash val="solid"/>
                      <a:round/>
                      <a:headEnd type="none" w="med" len="med"/>
                      <a:tailEnd type="none" w="med" len="med"/>
                    </a:lnB>
                    <a:solidFill>
                      <a:srgbClr val="FFFFFF"/>
                    </a:solidFill>
                  </a:tcPr>
                </a:tc>
                <a:tc rowSpan="2">
                  <a:txBody>
                    <a:bodyPr/>
                    <a:lstStyle/>
                    <a:p>
                      <a:r>
                        <a:rPr lang="en-US" sz="1200">
                          <a:hlinkClick r:id="rId2"/>
                        </a:rPr>
                        <a:t>Mag</a:t>
                      </a:r>
                      <a:endParaRPr lang="en-US" sz="1200"/>
                    </a:p>
                  </a:txBody>
                  <a:tcPr marL="11493" marR="11493" marT="11493" marB="11493" anchor="ctr">
                    <a:lnL>
                      <a:noFill/>
                    </a:lnL>
                    <a:lnR>
                      <a:noFill/>
                    </a:lnR>
                    <a:lnT>
                      <a:noFill/>
                    </a:lnT>
                    <a:lnB w="19050" cap="flat" cmpd="sng" algn="ctr">
                      <a:solidFill>
                        <a:srgbClr val="808080"/>
                      </a:solidFill>
                      <a:prstDash val="solid"/>
                      <a:round/>
                      <a:headEnd type="none" w="med" len="med"/>
                      <a:tailEnd type="none" w="med" len="med"/>
                    </a:lnB>
                    <a:solidFill>
                      <a:srgbClr val="FFFFFF"/>
                    </a:solidFill>
                  </a:tcPr>
                </a:tc>
                <a:tc gridSpan="3">
                  <a:txBody>
                    <a:bodyPr/>
                    <a:lstStyle/>
                    <a:p>
                      <a:pPr algn="ctr"/>
                      <a:r>
                        <a:rPr lang="en-US" sz="1200"/>
                        <a:t>Starts</a:t>
                      </a:r>
                    </a:p>
                  </a:txBody>
                  <a:tcPr marL="11493" marR="11493" marT="11493" marB="11493" anchor="ctr">
                    <a:lnL>
                      <a:noFill/>
                    </a:lnL>
                    <a:lnR>
                      <a:noFill/>
                    </a:lnR>
                    <a:lnT>
                      <a:noFill/>
                    </a:lnT>
                    <a:lnB w="19050" cap="flat" cmpd="sng" algn="ctr">
                      <a:solidFill>
                        <a:srgbClr val="80808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gridSpan="3">
                  <a:txBody>
                    <a:bodyPr/>
                    <a:lstStyle/>
                    <a:p>
                      <a:pPr algn="ctr"/>
                      <a:r>
                        <a:rPr lang="en-US" sz="1200" dirty="0"/>
                        <a:t>Max. </a:t>
                      </a:r>
                      <a:r>
                        <a:rPr lang="en-US" sz="1200" dirty="0">
                          <a:hlinkClick r:id="rId3"/>
                        </a:rPr>
                        <a:t>altitude</a:t>
                      </a:r>
                      <a:endParaRPr lang="en-US" sz="1200" dirty="0"/>
                    </a:p>
                  </a:txBody>
                  <a:tcPr marL="11493" marR="11493" marT="11493" marB="11493" anchor="ctr">
                    <a:lnL>
                      <a:noFill/>
                    </a:lnL>
                    <a:lnR>
                      <a:noFill/>
                    </a:lnR>
                    <a:lnT>
                      <a:noFill/>
                    </a:lnT>
                    <a:lnB w="19050" cap="flat" cmpd="sng" algn="ctr">
                      <a:solidFill>
                        <a:srgbClr val="80808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gridSpan="3">
                  <a:txBody>
                    <a:bodyPr/>
                    <a:lstStyle/>
                    <a:p>
                      <a:pPr algn="ctr"/>
                      <a:r>
                        <a:rPr lang="en-US" sz="1200" dirty="0"/>
                        <a:t>Ends</a:t>
                      </a:r>
                    </a:p>
                  </a:txBody>
                  <a:tcPr marL="11493" marR="11493" marT="11493" marB="11493" anchor="ctr">
                    <a:lnL>
                      <a:noFill/>
                    </a:lnL>
                    <a:lnR>
                      <a:noFill/>
                    </a:lnR>
                    <a:lnT>
                      <a:noFill/>
                    </a:lnT>
                    <a:lnB w="19050" cap="flat" cmpd="sng" algn="ctr">
                      <a:solidFill>
                        <a:srgbClr val="80808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r>
              <a:tr h="220875">
                <a:tc vMerge="1">
                  <a:txBody>
                    <a:bodyPr/>
                    <a:lstStyle/>
                    <a:p>
                      <a:endParaRPr lang="en-US"/>
                    </a:p>
                  </a:txBody>
                  <a:tcPr/>
                </a:tc>
                <a:tc vMerge="1">
                  <a:txBody>
                    <a:bodyPr/>
                    <a:lstStyle/>
                    <a:p>
                      <a:endParaRPr lang="en-US"/>
                    </a:p>
                  </a:txBody>
                  <a:tcPr/>
                </a:tc>
                <a:tc>
                  <a:txBody>
                    <a:bodyPr/>
                    <a:lstStyle/>
                    <a:p>
                      <a:r>
                        <a:rPr lang="en-US" sz="1200"/>
                        <a:t>Time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Alt.</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hlinkClick r:id="rId4"/>
                        </a:rPr>
                        <a:t>Az.</a:t>
                      </a:r>
                      <a:endParaRPr lang="en-US" sz="1200"/>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Time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Alt.</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Az.</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Time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Alt.</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Az.</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5"/>
                        </a:rPr>
                        <a:t>29 Jul</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03:33:30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19</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ESE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03:33:30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19</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ESE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03:35:24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E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6"/>
                        </a:rPr>
                        <a:t>29 Jul</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-3.1</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05:05:47</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WSW</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05:08:52</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61</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NNW</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05:11:59</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NE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7"/>
                        </a:rPr>
                        <a:t>30 Jul</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-3.5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04:10:05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41</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SW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04:10:58</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71</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SSE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04:14:06</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ENE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8"/>
                        </a:rPr>
                        <a:t>31 Jul</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-1.6</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03:14:20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25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E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03:14:20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25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E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03:16:04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ENE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dirty="0">
                          <a:solidFill>
                            <a:schemeClr val="tx1"/>
                          </a:solidFill>
                          <a:hlinkClick r:id="rId9"/>
                        </a:rPr>
                        <a:t>31 Jul</a:t>
                      </a:r>
                      <a:endParaRPr lang="en-US" sz="1200" dirty="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-2.4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04:46:37</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12</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W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04:49:14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41</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NNW</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04:52:15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NE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10"/>
                        </a:rPr>
                        <a:t>1 Aug</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-3.3</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03:50:50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58</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W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03:51:15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69</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NNW</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03:54:23</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ENE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11"/>
                        </a:rPr>
                        <a:t>1 Aug</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05:25:03</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WNW</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05:27:44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25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05:30:25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NE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12"/>
                        </a:rPr>
                        <a:t>2 Aug</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02:55:01</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24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ENE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02:55:01</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24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ENE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02:56:28</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ENE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13"/>
                        </a:rPr>
                        <a:t>2 Aug</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-1.9</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04:27:18</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13</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WNW</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04:29:37</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31</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NNW</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04:32:28</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NE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14"/>
                        </a:rPr>
                        <a:t>3 Aug</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-2.6</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03:31:27</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44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NNW</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03:31:34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44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NNW</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03:34:35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NE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15"/>
                        </a:rPr>
                        <a:t>3 Aug</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-1.3</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05:05:33</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WNW</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05:08:10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23</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05:10:46</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NE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16"/>
                        </a:rPr>
                        <a:t>4 Aug</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-0.9</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02:35:36</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20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ENE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02:35:36</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20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ENE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02:36:42</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ENE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17"/>
                        </a:rPr>
                        <a:t>4 Aug</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04:07:53</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WNW</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04:10:00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26</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04:12:42</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NE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18"/>
                        </a:rPr>
                        <a:t>5 Aug</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-1.8</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03:12:02</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32</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03:12:02</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32</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03:14:45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NE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19"/>
                        </a:rPr>
                        <a:t>5 Aug</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-1.2</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04:45:55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NW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04:48:33</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24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04:51:10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ENE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20"/>
                        </a:rPr>
                        <a:t>6 Aug</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02:16:11</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NE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02:16:11</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NE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02:16:50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NE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21"/>
                        </a:rPr>
                        <a:t>6 Aug</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-1.2</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03:48:28</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NW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03:50:21</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24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03:52:58</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NE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22"/>
                        </a:rPr>
                        <a:t>6 Aug</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-1.7</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05:24:08</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NW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05:27:02</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33</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NNE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05:29:55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E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a:solidFill>
                            <a:schemeClr val="tx1"/>
                          </a:solidFill>
                          <a:hlinkClick r:id="rId23"/>
                        </a:rPr>
                        <a:t>7 Aug</a:t>
                      </a:r>
                      <a:endParaRPr lang="en-US" sz="120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-1.2</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02:52:39</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25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02:52:39</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25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02:54:54</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NE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r h="220875">
                <a:tc>
                  <a:txBody>
                    <a:bodyPr/>
                    <a:lstStyle/>
                    <a:p>
                      <a:r>
                        <a:rPr lang="en-US" sz="1200" dirty="0">
                          <a:solidFill>
                            <a:schemeClr val="tx1"/>
                          </a:solidFill>
                          <a:hlinkClick r:id="rId24"/>
                        </a:rPr>
                        <a:t>7 Aug</a:t>
                      </a:r>
                      <a:endParaRPr lang="en-US" sz="1200" dirty="0">
                        <a:solidFill>
                          <a:schemeClr val="tx1"/>
                        </a:solidFill>
                      </a:endParaRP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-1.3</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04:26:10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NW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04:28:53</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26</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N </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04:31:35</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a:t>10</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c>
                  <a:txBody>
                    <a:bodyPr/>
                    <a:lstStyle/>
                    <a:p>
                      <a:r>
                        <a:rPr lang="en-US" sz="1200" dirty="0"/>
                        <a:t>ENE</a:t>
                      </a:r>
                    </a:p>
                  </a:txBody>
                  <a:tcPr marL="11493" marR="11493" marT="11493" marB="11493" anchor="ctr">
                    <a:lnL w="19050" cap="flat" cmpd="sng" algn="ctr">
                      <a:solidFill>
                        <a:srgbClr val="808080"/>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rgbClr val="FFFFFF"/>
                    </a:solidFill>
                  </a:tcPr>
                </a:tc>
              </a:tr>
            </a:tbl>
          </a:graphicData>
        </a:graphic>
      </p:graphicFrame>
      <p:sp>
        <p:nvSpPr>
          <p:cNvPr id="4" name="TextBox 3"/>
          <p:cNvSpPr txBox="1"/>
          <p:nvPr/>
        </p:nvSpPr>
        <p:spPr>
          <a:xfrm>
            <a:off x="533400" y="609600"/>
            <a:ext cx="7696200" cy="707886"/>
          </a:xfrm>
          <a:prstGeom prst="rect">
            <a:avLst/>
          </a:prstGeom>
          <a:noFill/>
        </p:spPr>
        <p:txBody>
          <a:bodyPr wrap="square" rtlCol="0">
            <a:spAutoFit/>
          </a:bodyPr>
          <a:lstStyle/>
          <a:p>
            <a:r>
              <a:rPr lang="en-US" sz="2000" dirty="0" smtClean="0">
                <a:latin typeface="Arial Black" pitchFamily="34" charset="0"/>
              </a:rPr>
              <a:t>ISS - Visible Passes</a:t>
            </a:r>
            <a:br>
              <a:rPr lang="en-US" sz="2000" dirty="0" smtClean="0">
                <a:latin typeface="Arial Black" pitchFamily="34" charset="0"/>
              </a:rPr>
            </a:br>
            <a:r>
              <a:rPr lang="en-US" sz="2000" dirty="0" smtClean="0">
                <a:latin typeface="Arial Black" pitchFamily="34" charset="0"/>
              </a:rPr>
              <a:t> http://heavens-above.com</a:t>
            </a:r>
            <a:endParaRPr lang="en-US" sz="2000" dirty="0">
              <a:latin typeface="Arial Black"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oiss_atlantis_2010_crop.jpg"/>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5257800" y="228600"/>
            <a:ext cx="3481017" cy="175432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dirty="0" smtClean="0">
                <a:solidFill>
                  <a:schemeClr val="accent6">
                    <a:lumMod val="75000"/>
                  </a:schemeClr>
                </a:solidFill>
              </a:rPr>
              <a:t>STS / ISS </a:t>
            </a:r>
            <a:br>
              <a:rPr lang="en-US" sz="5400" dirty="0" smtClean="0">
                <a:solidFill>
                  <a:schemeClr val="accent6">
                    <a:lumMod val="75000"/>
                  </a:schemeClr>
                </a:solidFill>
              </a:rPr>
            </a:br>
            <a:r>
              <a:rPr lang="en-US" sz="5400" dirty="0" err="1" smtClean="0">
                <a:solidFill>
                  <a:schemeClr val="accent6">
                    <a:lumMod val="75000"/>
                  </a:schemeClr>
                </a:solidFill>
              </a:rPr>
              <a:t>SolarTransit</a:t>
            </a:r>
            <a:endParaRPr lang="en-US" sz="5400" b="1" cap="none" spc="0" dirty="0">
              <a:ln w="11430"/>
              <a:solidFill>
                <a:schemeClr val="accent6">
                  <a:lumMod val="75000"/>
                </a:schemeClr>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88636main_messenger_briefing_226.jpg"/>
          <p:cNvPicPr>
            <a:picLocks noChangeAspect="1"/>
          </p:cNvPicPr>
          <p:nvPr/>
        </p:nvPicPr>
        <p:blipFill>
          <a:blip r:embed="rId2"/>
          <a:stretch>
            <a:fillRect/>
          </a:stretch>
        </p:blipFill>
        <p:spPr>
          <a:xfrm>
            <a:off x="228600" y="228600"/>
            <a:ext cx="2870200" cy="2159000"/>
          </a:xfrm>
          <a:prstGeom prst="rect">
            <a:avLst/>
          </a:prstGeom>
        </p:spPr>
      </p:pic>
      <p:sp>
        <p:nvSpPr>
          <p:cNvPr id="5" name="TextBox 4"/>
          <p:cNvSpPr txBox="1"/>
          <p:nvPr/>
        </p:nvSpPr>
        <p:spPr>
          <a:xfrm>
            <a:off x="3124200" y="762000"/>
            <a:ext cx="4876800" cy="923330"/>
          </a:xfrm>
          <a:prstGeom prst="rect">
            <a:avLst/>
          </a:prstGeom>
          <a:noFill/>
        </p:spPr>
        <p:txBody>
          <a:bodyPr wrap="square" rtlCol="0">
            <a:spAutoFit/>
          </a:bodyPr>
          <a:lstStyle/>
          <a:p>
            <a:r>
              <a:rPr lang="en-US" dirty="0" smtClean="0"/>
              <a:t>The first spacecraft designed by NASA to orbit Mercury is giving scientists a new perspective on the planet's atmosphere and evolution.</a:t>
            </a:r>
            <a:endParaRPr lang="en-US" dirty="0"/>
          </a:p>
        </p:txBody>
      </p:sp>
      <p:pic>
        <p:nvPicPr>
          <p:cNvPr id="6" name="Picture 5" descr="1280369015667252350.539727.jpg"/>
          <p:cNvPicPr>
            <a:picLocks noChangeAspect="1"/>
          </p:cNvPicPr>
          <p:nvPr/>
        </p:nvPicPr>
        <p:blipFill>
          <a:blip r:embed="rId3"/>
          <a:stretch>
            <a:fillRect/>
          </a:stretch>
        </p:blipFill>
        <p:spPr>
          <a:xfrm>
            <a:off x="990600" y="3124200"/>
            <a:ext cx="6858000" cy="3429000"/>
          </a:xfrm>
          <a:prstGeom prst="rect">
            <a:avLst/>
          </a:prstGeom>
        </p:spPr>
      </p:pic>
      <p:sp>
        <p:nvSpPr>
          <p:cNvPr id="7" name="TextBox 6"/>
          <p:cNvSpPr txBox="1"/>
          <p:nvPr/>
        </p:nvSpPr>
        <p:spPr>
          <a:xfrm>
            <a:off x="3200400" y="1676400"/>
            <a:ext cx="4253280" cy="1200329"/>
          </a:xfrm>
          <a:prstGeom prst="rect">
            <a:avLst/>
          </a:prstGeom>
          <a:noFill/>
        </p:spPr>
        <p:txBody>
          <a:bodyPr wrap="square" rtlCol="0">
            <a:spAutoFit/>
          </a:bodyPr>
          <a:lstStyle/>
          <a:p>
            <a:r>
              <a:rPr lang="en-US" dirty="0" smtClean="0"/>
              <a:t>Launched Aug 3, 2004</a:t>
            </a:r>
          </a:p>
          <a:p>
            <a:r>
              <a:rPr lang="en-US" dirty="0" smtClean="0"/>
              <a:t>Third and final flyby on 29 September 2009 </a:t>
            </a:r>
          </a:p>
          <a:p>
            <a:r>
              <a:rPr lang="en-US" dirty="0" smtClean="0"/>
              <a:t>Orbit Insertion, March 18, 2011</a:t>
            </a:r>
            <a:br>
              <a:rPr lang="en-US" dirty="0" smtClean="0"/>
            </a:br>
            <a:r>
              <a:rPr lang="en-US" b="1" dirty="0" smtClean="0"/>
              <a:t>http://messenger.jhuapl.edu/</a:t>
            </a:r>
            <a:endParaRPr lang="en-US" b="1" dirty="0"/>
          </a:p>
        </p:txBody>
      </p:sp>
      <p:sp>
        <p:nvSpPr>
          <p:cNvPr id="8" name="Rectangle 7"/>
          <p:cNvSpPr/>
          <p:nvPr/>
        </p:nvSpPr>
        <p:spPr>
          <a:xfrm>
            <a:off x="3124200" y="0"/>
            <a:ext cx="3671261"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rPr>
              <a:t>Messenger</a:t>
            </a:r>
            <a:endParaRPr lang="en-US" sz="5400" b="1" cap="none" spc="0" dirty="0">
              <a:ln w="11430"/>
              <a:solidFill>
                <a:srgbClr val="FFC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s-moon.jpg"/>
          <p:cNvPicPr>
            <a:picLocks noChangeAspect="1"/>
          </p:cNvPicPr>
          <p:nvPr/>
        </p:nvPicPr>
        <p:blipFill>
          <a:blip r:embed="rId2"/>
          <a:stretch>
            <a:fillRect/>
          </a:stretch>
        </p:blipFill>
        <p:spPr>
          <a:xfrm>
            <a:off x="0" y="-3349"/>
            <a:ext cx="10287000" cy="6861349"/>
          </a:xfrm>
          <a:prstGeom prst="rect">
            <a:avLst/>
          </a:prstGeom>
        </p:spPr>
      </p:pic>
      <p:sp>
        <p:nvSpPr>
          <p:cNvPr id="3" name="Rectangle 2"/>
          <p:cNvSpPr/>
          <p:nvPr/>
        </p:nvSpPr>
        <p:spPr>
          <a:xfrm>
            <a:off x="4800600" y="685800"/>
            <a:ext cx="3816045" cy="175432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dirty="0" smtClean="0">
                <a:solidFill>
                  <a:schemeClr val="accent6">
                    <a:lumMod val="75000"/>
                  </a:schemeClr>
                </a:solidFill>
              </a:rPr>
              <a:t>ISS </a:t>
            </a:r>
            <a:br>
              <a:rPr lang="en-US" sz="5400" dirty="0" smtClean="0">
                <a:solidFill>
                  <a:schemeClr val="accent6">
                    <a:lumMod val="75000"/>
                  </a:schemeClr>
                </a:solidFill>
              </a:rPr>
            </a:br>
            <a:r>
              <a:rPr lang="en-US" sz="5400" dirty="0" smtClean="0">
                <a:solidFill>
                  <a:schemeClr val="accent6">
                    <a:lumMod val="75000"/>
                  </a:schemeClr>
                </a:solidFill>
              </a:rPr>
              <a:t>Lunar Transit</a:t>
            </a:r>
            <a:endParaRPr lang="en-US" sz="5400" b="1" cap="none" spc="0" dirty="0">
              <a:ln w="11430"/>
              <a:solidFill>
                <a:schemeClr val="accent6">
                  <a:lumMod val="75000"/>
                </a:schemeClr>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dirty="0" smtClean="0">
                <a:solidFill>
                  <a:srgbClr val="FFC000"/>
                </a:solidFill>
              </a:rPr>
              <a:t>China’s Space Station</a:t>
            </a:r>
            <a:endParaRPr lang="en-US" dirty="0">
              <a:solidFill>
                <a:srgbClr val="FFC000"/>
              </a:solidFill>
            </a:endParaRPr>
          </a:p>
        </p:txBody>
      </p:sp>
      <p:sp>
        <p:nvSpPr>
          <p:cNvPr id="3" name="Content Placeholder 2"/>
          <p:cNvSpPr>
            <a:spLocks noGrp="1"/>
          </p:cNvSpPr>
          <p:nvPr>
            <p:ph idx="1"/>
          </p:nvPr>
        </p:nvSpPr>
        <p:spPr/>
        <p:txBody>
          <a:bodyPr/>
          <a:lstStyle/>
          <a:p>
            <a:endParaRPr lang="en-US" dirty="0"/>
          </a:p>
        </p:txBody>
      </p:sp>
      <p:pic>
        <p:nvPicPr>
          <p:cNvPr id="40962" name="Picture 2" descr="C:\Documents and Settings\Ben\Desktop\Diversicon-2011-Sol-Sys-Update\china-station.jpg"/>
          <p:cNvPicPr>
            <a:picLocks noChangeAspect="1" noChangeArrowheads="1"/>
          </p:cNvPicPr>
          <p:nvPr/>
        </p:nvPicPr>
        <p:blipFill>
          <a:blip r:embed="rId2"/>
          <a:srcRect/>
          <a:stretch>
            <a:fillRect/>
          </a:stretch>
        </p:blipFill>
        <p:spPr bwMode="auto">
          <a:xfrm>
            <a:off x="3886200" y="3352800"/>
            <a:ext cx="5054600" cy="3289300"/>
          </a:xfrm>
          <a:prstGeom prst="rect">
            <a:avLst/>
          </a:prstGeom>
          <a:noFill/>
        </p:spPr>
      </p:pic>
      <p:pic>
        <p:nvPicPr>
          <p:cNvPr id="40963" name="Picture 3" descr="C:\Documents and Settings\Ben\Desktop\Diversicon-2011-Sol-Sys-Update\china-space-station-tiangong.jpg"/>
          <p:cNvPicPr>
            <a:picLocks noChangeAspect="1" noChangeArrowheads="1"/>
          </p:cNvPicPr>
          <p:nvPr/>
        </p:nvPicPr>
        <p:blipFill>
          <a:blip r:embed="rId3"/>
          <a:srcRect/>
          <a:stretch>
            <a:fillRect/>
          </a:stretch>
        </p:blipFill>
        <p:spPr bwMode="auto">
          <a:xfrm>
            <a:off x="0" y="1295400"/>
            <a:ext cx="5054600" cy="3365500"/>
          </a:xfrm>
          <a:prstGeom prst="rect">
            <a:avLst/>
          </a:prstGeom>
          <a:noFill/>
        </p:spPr>
      </p:pic>
      <p:pic>
        <p:nvPicPr>
          <p:cNvPr id="40964" name="Picture 4" descr="C:\Documents and Settings\Ben\Desktop\Diversicon-2011-Sol-Sys-Update\bolden-china-meeting.jpg"/>
          <p:cNvPicPr>
            <a:picLocks noChangeAspect="1" noChangeArrowheads="1"/>
          </p:cNvPicPr>
          <p:nvPr/>
        </p:nvPicPr>
        <p:blipFill>
          <a:blip r:embed="rId4"/>
          <a:srcRect/>
          <a:stretch>
            <a:fillRect/>
          </a:stretch>
        </p:blipFill>
        <p:spPr bwMode="auto">
          <a:xfrm>
            <a:off x="5181600" y="1295400"/>
            <a:ext cx="2757054" cy="1981200"/>
          </a:xfrm>
          <a:prstGeom prst="rect">
            <a:avLst/>
          </a:prstGeom>
          <a:noFill/>
        </p:spPr>
      </p:pic>
      <p:pic>
        <p:nvPicPr>
          <p:cNvPr id="40965" name="Picture 5" descr="C:\Documents and Settings\Ben\Desktop\Diversicon-2011-Sol-Sys-Update\docking.jpg"/>
          <p:cNvPicPr>
            <a:picLocks noChangeAspect="1" noChangeArrowheads="1"/>
          </p:cNvPicPr>
          <p:nvPr/>
        </p:nvPicPr>
        <p:blipFill>
          <a:blip r:embed="rId5"/>
          <a:srcRect/>
          <a:stretch>
            <a:fillRect/>
          </a:stretch>
        </p:blipFill>
        <p:spPr bwMode="auto">
          <a:xfrm>
            <a:off x="609600" y="4724400"/>
            <a:ext cx="3178439" cy="1828800"/>
          </a:xfrm>
          <a:prstGeom prst="rect">
            <a:avLst/>
          </a:prstGeom>
          <a:noFill/>
        </p:spPr>
      </p:pic>
      <p:sp>
        <p:nvSpPr>
          <p:cNvPr id="8" name="TextBox 7"/>
          <p:cNvSpPr txBox="1"/>
          <p:nvPr/>
        </p:nvSpPr>
        <p:spPr>
          <a:xfrm>
            <a:off x="685800" y="4800600"/>
            <a:ext cx="1903278" cy="646331"/>
          </a:xfrm>
          <a:prstGeom prst="rect">
            <a:avLst/>
          </a:prstGeom>
          <a:noFill/>
        </p:spPr>
        <p:txBody>
          <a:bodyPr wrap="none" rtlCol="0">
            <a:spAutoFit/>
          </a:bodyPr>
          <a:lstStyle/>
          <a:p>
            <a:r>
              <a:rPr lang="en-US" dirty="0" err="1" smtClean="0">
                <a:solidFill>
                  <a:srgbClr val="FFC000"/>
                </a:solidFill>
              </a:rPr>
              <a:t>Tiangong</a:t>
            </a:r>
            <a:r>
              <a:rPr lang="en-US" dirty="0" smtClean="0">
                <a:solidFill>
                  <a:srgbClr val="FFC000"/>
                </a:solidFill>
              </a:rPr>
              <a:t> 1 </a:t>
            </a:r>
            <a:br>
              <a:rPr lang="en-US" dirty="0" smtClean="0">
                <a:solidFill>
                  <a:srgbClr val="FFC000"/>
                </a:solidFill>
              </a:rPr>
            </a:br>
            <a:r>
              <a:rPr lang="en-US" dirty="0" smtClean="0">
                <a:solidFill>
                  <a:srgbClr val="FFC000"/>
                </a:solidFill>
              </a:rPr>
              <a:t>(heavenly palace)</a:t>
            </a:r>
            <a:endParaRPr lang="en-US" dirty="0">
              <a:solidFill>
                <a:srgbClr val="FFC000"/>
              </a:solidFill>
            </a:endParaRPr>
          </a:p>
        </p:txBody>
      </p:sp>
      <p:sp>
        <p:nvSpPr>
          <p:cNvPr id="9" name="TextBox 8"/>
          <p:cNvSpPr txBox="1"/>
          <p:nvPr/>
        </p:nvSpPr>
        <p:spPr>
          <a:xfrm>
            <a:off x="1981200" y="5943600"/>
            <a:ext cx="1359026" cy="369332"/>
          </a:xfrm>
          <a:prstGeom prst="rect">
            <a:avLst/>
          </a:prstGeom>
          <a:noFill/>
        </p:spPr>
        <p:txBody>
          <a:bodyPr wrap="none" rtlCol="0">
            <a:spAutoFit/>
          </a:bodyPr>
          <a:lstStyle/>
          <a:p>
            <a:r>
              <a:rPr lang="en-US" dirty="0" err="1" smtClean="0">
                <a:solidFill>
                  <a:srgbClr val="FFC000"/>
                </a:solidFill>
              </a:rPr>
              <a:t>Shenzhou</a:t>
            </a:r>
            <a:r>
              <a:rPr lang="en-US" dirty="0" smtClean="0">
                <a:solidFill>
                  <a:srgbClr val="FFC000"/>
                </a:solidFill>
              </a:rPr>
              <a:t> 8</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1306286" y="0"/>
            <a:ext cx="1045028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Space Shuttle  1981 - 2011</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sp>
        <p:nvSpPr>
          <p:cNvPr id="5" name="Rectangle 4"/>
          <p:cNvSpPr/>
          <p:nvPr/>
        </p:nvSpPr>
        <p:spPr>
          <a:xfrm>
            <a:off x="-152400" y="4724400"/>
            <a:ext cx="9144000" cy="175432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latin typeface="Arial Black" pitchFamily="34" charset="0"/>
              </a:rPr>
              <a:t>Feb 24 – Mar 9 2011:</a:t>
            </a:r>
            <a:br>
              <a:rPr lang="en-US" sz="5400" b="1" cap="none" spc="0" dirty="0" smtClean="0">
                <a:ln w="11430"/>
                <a:solidFill>
                  <a:srgbClr val="FFC000"/>
                </a:solidFill>
                <a:effectLst>
                  <a:outerShdw blurRad="80000" dist="40000" dir="5040000" algn="tl">
                    <a:srgbClr val="000000">
                      <a:alpha val="30000"/>
                    </a:srgbClr>
                  </a:outerShdw>
                </a:effectLst>
                <a:latin typeface="Arial Black" pitchFamily="34" charset="0"/>
              </a:rPr>
            </a:br>
            <a:r>
              <a:rPr lang="en-US" sz="5400" b="1" cap="none" spc="0" dirty="0" smtClean="0">
                <a:ln w="11430"/>
                <a:solidFill>
                  <a:srgbClr val="FFC000"/>
                </a:solidFill>
                <a:effectLst>
                  <a:outerShdw blurRad="80000" dist="40000" dir="5040000" algn="tl">
                    <a:srgbClr val="000000">
                      <a:alpha val="30000"/>
                    </a:srgbClr>
                  </a:outerShdw>
                </a:effectLst>
                <a:latin typeface="Arial Black" pitchFamily="34" charset="0"/>
              </a:rPr>
              <a:t>STS-133</a:t>
            </a:r>
            <a:endParaRPr lang="en-US" sz="5400" b="1" cap="none" spc="0" dirty="0">
              <a:ln w="11430"/>
              <a:solidFill>
                <a:srgbClr val="FFC000"/>
              </a:solidFill>
              <a:effectLst>
                <a:outerShdw blurRad="80000" dist="40000" dir="5040000" algn="tl">
                  <a:srgbClr val="000000">
                    <a:alpha val="30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ts133-s-002.jpg"/>
          <p:cNvPicPr>
            <a:picLocks noChangeAspect="1"/>
          </p:cNvPicPr>
          <p:nvPr/>
        </p:nvPicPr>
        <p:blipFill>
          <a:blip r:embed="rId2" cstate="print"/>
          <a:stretch>
            <a:fillRect/>
          </a:stretch>
        </p:blipFill>
        <p:spPr>
          <a:xfrm>
            <a:off x="0" y="0"/>
            <a:ext cx="9144000" cy="7315200"/>
          </a:xfrm>
          <a:prstGeom prst="rect">
            <a:avLst/>
          </a:prstGeom>
        </p:spPr>
      </p:pic>
      <p:sp>
        <p:nvSpPr>
          <p:cNvPr id="5" name="Rectangle 4"/>
          <p:cNvSpPr/>
          <p:nvPr/>
        </p:nvSpPr>
        <p:spPr>
          <a:xfrm>
            <a:off x="1" y="0"/>
            <a:ext cx="3657600" cy="175432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rPr>
              <a:t>Nov 2010? : STS-133</a:t>
            </a:r>
            <a:endParaRPr lang="en-US" sz="5400" b="1" cap="none" spc="0" dirty="0">
              <a:ln w="11430"/>
              <a:solidFill>
                <a:srgbClr val="FFC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Tank Cracks</a:t>
            </a:r>
            <a:endParaRPr lang="en-US" dirty="0"/>
          </a:p>
        </p:txBody>
      </p:sp>
      <p:sp>
        <p:nvSpPr>
          <p:cNvPr id="3" name="Content Placeholder 2"/>
          <p:cNvSpPr>
            <a:spLocks noGrp="1"/>
          </p:cNvSpPr>
          <p:nvPr>
            <p:ph idx="1"/>
          </p:nvPr>
        </p:nvSpPr>
        <p:spPr/>
        <p:txBody>
          <a:bodyPr/>
          <a:lstStyle/>
          <a:p>
            <a:endParaRPr lang="en-US" dirty="0"/>
          </a:p>
        </p:txBody>
      </p:sp>
      <p:pic>
        <p:nvPicPr>
          <p:cNvPr id="49154" name="Picture 2" descr="C:\Documents and Settings\Ben\Desktop\Diversicon-2011-Sol-Sys-Update\crack_location.jpg"/>
          <p:cNvPicPr>
            <a:picLocks noChangeAspect="1" noChangeArrowheads="1"/>
          </p:cNvPicPr>
          <p:nvPr/>
        </p:nvPicPr>
        <p:blipFill>
          <a:blip r:embed="rId2"/>
          <a:srcRect/>
          <a:stretch>
            <a:fillRect/>
          </a:stretch>
        </p:blipFill>
        <p:spPr bwMode="auto">
          <a:xfrm>
            <a:off x="0" y="1905000"/>
            <a:ext cx="5080000" cy="3365500"/>
          </a:xfrm>
          <a:prstGeom prst="rect">
            <a:avLst/>
          </a:prstGeom>
          <a:noFill/>
        </p:spPr>
      </p:pic>
      <p:pic>
        <p:nvPicPr>
          <p:cNvPr id="49155" name="Picture 3" descr="C:\Documents and Settings\Ben\Desktop\Diversicon-2011-Sol-Sys-Update\ET-crack.jpg"/>
          <p:cNvPicPr>
            <a:picLocks noChangeAspect="1" noChangeArrowheads="1"/>
          </p:cNvPicPr>
          <p:nvPr/>
        </p:nvPicPr>
        <p:blipFill>
          <a:blip r:embed="rId3"/>
          <a:srcRect/>
          <a:stretch>
            <a:fillRect/>
          </a:stretch>
        </p:blipFill>
        <p:spPr bwMode="auto">
          <a:xfrm>
            <a:off x="4089399" y="0"/>
            <a:ext cx="5054601" cy="66421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STS-133 Payloads</a:t>
            </a:r>
            <a:endParaRPr lang="en-US" dirty="0"/>
          </a:p>
        </p:txBody>
      </p:sp>
      <p:sp>
        <p:nvSpPr>
          <p:cNvPr id="3" name="Content Placeholder 2"/>
          <p:cNvSpPr>
            <a:spLocks noGrp="1"/>
          </p:cNvSpPr>
          <p:nvPr>
            <p:ph idx="1"/>
          </p:nvPr>
        </p:nvSpPr>
        <p:spPr>
          <a:solidFill>
            <a:schemeClr val="accent2"/>
          </a:solidFill>
        </p:spPr>
        <p:txBody>
          <a:bodyPr/>
          <a:lstStyle/>
          <a:p>
            <a:r>
              <a:rPr lang="fr-FR" dirty="0" smtClean="0">
                <a:hlinkClick r:id="rId2"/>
              </a:rPr>
              <a:t>1.1 Permanent Multipurpose Module</a:t>
            </a:r>
            <a:endParaRPr lang="fr-FR" dirty="0" smtClean="0"/>
          </a:p>
          <a:p>
            <a:r>
              <a:rPr lang="fr-FR" dirty="0" smtClean="0"/>
              <a:t> </a:t>
            </a:r>
            <a:r>
              <a:rPr lang="fr-FR" dirty="0" smtClean="0">
                <a:hlinkClick r:id="rId2"/>
              </a:rPr>
              <a:t>1.2 </a:t>
            </a:r>
            <a:r>
              <a:rPr lang="fr-FR" dirty="0" err="1" smtClean="0">
                <a:hlinkClick r:id="rId2"/>
              </a:rPr>
              <a:t>ExPRESS</a:t>
            </a:r>
            <a:r>
              <a:rPr lang="fr-FR" dirty="0" smtClean="0">
                <a:hlinkClick r:id="rId2"/>
              </a:rPr>
              <a:t> </a:t>
            </a:r>
            <a:r>
              <a:rPr lang="fr-FR" dirty="0" err="1" smtClean="0">
                <a:hlinkClick r:id="rId2"/>
              </a:rPr>
              <a:t>Logistics</a:t>
            </a:r>
            <a:r>
              <a:rPr lang="fr-FR" dirty="0" smtClean="0">
                <a:hlinkClick r:id="rId2"/>
              </a:rPr>
              <a:t> Carrier 4</a:t>
            </a:r>
            <a:r>
              <a:rPr lang="fr-FR" dirty="0" smtClean="0"/>
              <a:t> </a:t>
            </a:r>
          </a:p>
          <a:p>
            <a:r>
              <a:rPr lang="fr-FR" dirty="0" smtClean="0">
                <a:hlinkClick r:id="rId2"/>
              </a:rPr>
              <a:t>1.3 Robonaut2</a:t>
            </a:r>
            <a:r>
              <a:rPr lang="fr-FR" dirty="0" smtClean="0"/>
              <a:t> </a:t>
            </a:r>
          </a:p>
          <a:p>
            <a:r>
              <a:rPr lang="fr-FR" dirty="0" smtClean="0">
                <a:hlinkClick r:id="rId2"/>
              </a:rPr>
              <a:t>1.4 </a:t>
            </a:r>
            <a:r>
              <a:rPr lang="fr-FR" dirty="0" err="1" smtClean="0">
                <a:hlinkClick r:id="rId2"/>
              </a:rPr>
              <a:t>SpaceX</a:t>
            </a:r>
            <a:r>
              <a:rPr lang="fr-FR" dirty="0" smtClean="0">
                <a:hlinkClick r:id="rId2"/>
              </a:rPr>
              <a:t> </a:t>
            </a:r>
            <a:r>
              <a:rPr lang="fr-FR" dirty="0" err="1" smtClean="0">
                <a:hlinkClick r:id="rId2"/>
              </a:rPr>
              <a:t>DragonEye</a:t>
            </a:r>
            <a:r>
              <a:rPr lang="fr-FR" dirty="0" smtClean="0">
                <a:hlinkClick r:id="rId2"/>
              </a:rPr>
              <a:t> </a:t>
            </a:r>
            <a:r>
              <a:rPr lang="fr-FR" dirty="0" err="1" smtClean="0">
                <a:hlinkClick r:id="rId2"/>
              </a:rPr>
              <a:t>sensor</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srcRect/>
          <a:stretch>
            <a:fillRect/>
          </a:stretch>
        </p:blipFill>
        <p:spPr bwMode="auto">
          <a:xfrm>
            <a:off x="0" y="0"/>
            <a:ext cx="9296400" cy="7437120"/>
          </a:xfrm>
          <a:prstGeom prst="rect">
            <a:avLst/>
          </a:prstGeom>
          <a:noFill/>
          <a:ln w="9525">
            <a:noFill/>
            <a:miter lim="800000"/>
            <a:headEnd/>
            <a:tailEnd/>
          </a:ln>
          <a:effectLst/>
        </p:spPr>
      </p:pic>
      <p:sp>
        <p:nvSpPr>
          <p:cNvPr id="5" name="Rectangle 4"/>
          <p:cNvSpPr/>
          <p:nvPr/>
        </p:nvSpPr>
        <p:spPr>
          <a:xfrm>
            <a:off x="-152400" y="5103674"/>
            <a:ext cx="9144000" cy="175432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rPr>
              <a:t>May 16 – June 1 2011:</a:t>
            </a:r>
            <a:br>
              <a:rPr lang="en-US" sz="5400" b="1" cap="none" spc="0" dirty="0" smtClean="0">
                <a:ln w="11430"/>
                <a:solidFill>
                  <a:srgbClr val="FFC000"/>
                </a:solidFill>
                <a:effectLst>
                  <a:outerShdw blurRad="80000" dist="40000" dir="5040000" algn="tl">
                    <a:srgbClr val="000000">
                      <a:alpha val="30000"/>
                    </a:srgbClr>
                  </a:outerShdw>
                </a:effectLst>
              </a:rPr>
            </a:br>
            <a:r>
              <a:rPr lang="en-US" sz="5400" b="1" cap="none" spc="0" dirty="0" smtClean="0">
                <a:ln w="11430"/>
                <a:solidFill>
                  <a:srgbClr val="FFC000"/>
                </a:solidFill>
                <a:effectLst>
                  <a:outerShdw blurRad="80000" dist="40000" dir="5040000" algn="tl">
                    <a:srgbClr val="000000">
                      <a:alpha val="30000"/>
                    </a:srgbClr>
                  </a:outerShdw>
                </a:effectLst>
              </a:rPr>
              <a:t>STS-134</a:t>
            </a:r>
            <a:endParaRPr lang="en-US" sz="5400" b="1" cap="none" spc="0" dirty="0">
              <a:ln w="11430"/>
              <a:solidFill>
                <a:srgbClr val="FFC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Documents and Settings\Ben\Desktop\Diversicon-2011-Sol-Sys-Update\kelly-giffords.jpg"/>
          <p:cNvPicPr>
            <a:picLocks noChangeAspect="1" noChangeArrowheads="1"/>
          </p:cNvPicPr>
          <p:nvPr/>
        </p:nvPicPr>
        <p:blipFill>
          <a:blip r:embed="rId2"/>
          <a:srcRect/>
          <a:stretch>
            <a:fillRect/>
          </a:stretch>
        </p:blipFill>
        <p:spPr bwMode="auto">
          <a:xfrm>
            <a:off x="0" y="-228600"/>
            <a:ext cx="9144000" cy="7543800"/>
          </a:xfrm>
          <a:prstGeom prst="rect">
            <a:avLst/>
          </a:prstGeom>
          <a:noFill/>
        </p:spPr>
      </p:pic>
      <p:sp>
        <p:nvSpPr>
          <p:cNvPr id="2" name="Title 1"/>
          <p:cNvSpPr>
            <a:spLocks noGrp="1"/>
          </p:cNvSpPr>
          <p:nvPr>
            <p:ph type="title"/>
          </p:nvPr>
        </p:nvSpPr>
        <p:spPr>
          <a:xfrm>
            <a:off x="762000" y="5791200"/>
            <a:ext cx="3581400" cy="1562100"/>
          </a:xfrm>
        </p:spPr>
        <p:txBody>
          <a:bodyPr>
            <a:normAutofit fontScale="90000"/>
          </a:bodyPr>
          <a:lstStyle/>
          <a:p>
            <a:pPr algn="ctr"/>
            <a:r>
              <a:rPr lang="en-US" sz="4900" dirty="0" smtClean="0">
                <a:solidFill>
                  <a:srgbClr val="FFC000"/>
                </a:solidFill>
              </a:rPr>
              <a:t>Mark Kelly </a:t>
            </a:r>
            <a:br>
              <a:rPr lang="en-US" sz="4900" dirty="0" smtClean="0">
                <a:solidFill>
                  <a:srgbClr val="FFC000"/>
                </a:solidFill>
              </a:rPr>
            </a:br>
            <a:r>
              <a:rPr lang="en-US" sz="4900" dirty="0" smtClean="0">
                <a:solidFill>
                  <a:srgbClr val="FFC000"/>
                </a:solidFill>
              </a:rPr>
              <a:t> (Astronaut) </a:t>
            </a:r>
            <a:r>
              <a:rPr lang="en-US" dirty="0" smtClean="0">
                <a:solidFill>
                  <a:srgbClr val="FFC000"/>
                </a:solidFill>
              </a:rPr>
              <a:t/>
            </a:r>
            <a:br>
              <a:rPr lang="en-US" dirty="0" smtClean="0">
                <a:solidFill>
                  <a:srgbClr val="FFC000"/>
                </a:solidFill>
              </a:rPr>
            </a:br>
            <a:endParaRPr lang="en-US" dirty="0">
              <a:solidFill>
                <a:srgbClr val="FFC000"/>
              </a:solidFill>
            </a:endParaRPr>
          </a:p>
        </p:txBody>
      </p:sp>
      <p:sp>
        <p:nvSpPr>
          <p:cNvPr id="5" name="Title 1"/>
          <p:cNvSpPr txBox="1">
            <a:spLocks/>
          </p:cNvSpPr>
          <p:nvPr/>
        </p:nvSpPr>
        <p:spPr>
          <a:xfrm>
            <a:off x="3733800" y="3352800"/>
            <a:ext cx="5410200" cy="3505200"/>
          </a:xfrm>
          <a:prstGeom prst="rect">
            <a:avLst/>
          </a:prstGeom>
        </p:spPr>
        <p:txBody>
          <a:bodyPr vert="horz" lIns="0" rIns="0" bIns="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C000"/>
                </a:solidFill>
                <a:effectLst/>
                <a:uLnTx/>
                <a:uFillTx/>
                <a:latin typeface="+mj-lt"/>
                <a:ea typeface="+mj-ea"/>
                <a:cs typeface="+mj-cs"/>
              </a:rPr>
              <a:t>Gabrielle </a:t>
            </a:r>
            <a:r>
              <a:rPr kumimoji="0" lang="en-US" sz="4400" b="0" i="0" u="none" strike="noStrike" kern="1200" cap="none" spc="0" normalizeH="0" baseline="0" noProof="0" dirty="0" err="1" smtClean="0">
                <a:ln>
                  <a:noFill/>
                </a:ln>
                <a:solidFill>
                  <a:srgbClr val="FFC000"/>
                </a:solidFill>
                <a:effectLst/>
                <a:uLnTx/>
                <a:uFillTx/>
                <a:latin typeface="+mj-lt"/>
                <a:ea typeface="+mj-ea"/>
                <a:cs typeface="+mj-cs"/>
              </a:rPr>
              <a:t>Giffords</a:t>
            </a:r>
            <a:r>
              <a:rPr kumimoji="0" lang="en-US" sz="4400" b="0" i="0" u="none" strike="noStrike" kern="1200" cap="none" spc="0" normalizeH="0" baseline="0" noProof="0" dirty="0" smtClean="0">
                <a:ln>
                  <a:noFill/>
                </a:ln>
                <a:solidFill>
                  <a:srgbClr val="FFC000"/>
                </a:solidFill>
                <a:effectLst/>
                <a:uLnTx/>
                <a:uFillTx/>
                <a:latin typeface="+mj-lt"/>
                <a:ea typeface="+mj-ea"/>
                <a:cs typeface="+mj-cs"/>
              </a:rPr>
              <a:t/>
            </a:r>
            <a:br>
              <a:rPr kumimoji="0" lang="en-US" sz="4400" b="0" i="0" u="none" strike="noStrike" kern="1200" cap="none" spc="0" normalizeH="0" baseline="0" noProof="0" dirty="0" smtClean="0">
                <a:ln>
                  <a:noFill/>
                </a:ln>
                <a:solidFill>
                  <a:srgbClr val="FFC000"/>
                </a:solidFill>
                <a:effectLst/>
                <a:uLnTx/>
                <a:uFillTx/>
                <a:latin typeface="+mj-lt"/>
                <a:ea typeface="+mj-ea"/>
                <a:cs typeface="+mj-cs"/>
              </a:rPr>
            </a:br>
            <a:r>
              <a:rPr kumimoji="0" lang="en-US" sz="4400" b="0" i="0" u="none" strike="noStrike" kern="1200" cap="none" spc="0" normalizeH="0" baseline="0" noProof="0" dirty="0" smtClean="0">
                <a:ln>
                  <a:noFill/>
                </a:ln>
                <a:solidFill>
                  <a:srgbClr val="FFC000"/>
                </a:solidFill>
                <a:effectLst/>
                <a:uLnTx/>
                <a:uFillTx/>
                <a:latin typeface="+mj-lt"/>
                <a:ea typeface="+mj-ea"/>
                <a:cs typeface="+mj-cs"/>
              </a:rPr>
              <a:t>U.S. Congresswoman (D) AZ-28th</a:t>
            </a:r>
            <a:endParaRPr kumimoji="0" lang="en-US" sz="4400" b="0" i="0" u="none" strike="noStrike" kern="1200" cap="none" spc="0" normalizeH="0" baseline="0" noProof="0" dirty="0">
              <a:ln>
                <a:noFill/>
              </a:ln>
              <a:solidFill>
                <a:srgbClr val="FFC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Payloads</a:t>
            </a:r>
            <a:endParaRPr lang="en-US" dirty="0"/>
          </a:p>
        </p:txBody>
      </p:sp>
      <p:sp>
        <p:nvSpPr>
          <p:cNvPr id="3" name="Content Placeholder 2"/>
          <p:cNvSpPr>
            <a:spLocks noGrp="1"/>
          </p:cNvSpPr>
          <p:nvPr>
            <p:ph idx="1"/>
          </p:nvPr>
        </p:nvSpPr>
        <p:spPr>
          <a:solidFill>
            <a:schemeClr val="accent2"/>
          </a:solidFill>
        </p:spPr>
        <p:txBody>
          <a:bodyPr/>
          <a:lstStyle/>
          <a:p>
            <a:r>
              <a:rPr lang="en-US" dirty="0" smtClean="0">
                <a:hlinkClick r:id="rId2"/>
              </a:rPr>
              <a:t>4 Mission payload</a:t>
            </a:r>
            <a:r>
              <a:rPr lang="en-US" dirty="0" smtClean="0"/>
              <a:t> </a:t>
            </a:r>
            <a:r>
              <a:rPr lang="en-US" dirty="0" smtClean="0">
                <a:hlinkClick r:id="rId2"/>
              </a:rPr>
              <a:t>4.1 Alpha Magnetic Spectrometer 2</a:t>
            </a:r>
            <a:endParaRPr lang="en-US" dirty="0" smtClean="0"/>
          </a:p>
          <a:p>
            <a:r>
              <a:rPr lang="en-US" dirty="0" smtClean="0">
                <a:hlinkClick r:id="rId2"/>
              </a:rPr>
              <a:t>4.2 </a:t>
            </a:r>
            <a:r>
              <a:rPr lang="en-US" dirty="0" err="1" smtClean="0">
                <a:hlinkClick r:id="rId2"/>
              </a:rPr>
              <a:t>ExPRESS</a:t>
            </a:r>
            <a:r>
              <a:rPr lang="en-US" dirty="0" smtClean="0">
                <a:hlinkClick r:id="rId2"/>
              </a:rPr>
              <a:t> Logistics Carrier 3</a:t>
            </a:r>
            <a:endParaRPr lang="en-US" dirty="0" smtClean="0"/>
          </a:p>
          <a:p>
            <a:r>
              <a:rPr lang="en-US" dirty="0" smtClean="0">
                <a:hlinkClick r:id="rId2"/>
              </a:rPr>
              <a:t>4.3 Materials on International Space Station Experiment</a:t>
            </a:r>
            <a:endParaRPr lang="en-US" dirty="0" smtClean="0"/>
          </a:p>
          <a:p>
            <a:r>
              <a:rPr lang="en-US" dirty="0" smtClean="0">
                <a:hlinkClick r:id="rId2"/>
              </a:rPr>
              <a:t>4.4 Sensor Test of Orion </a:t>
            </a:r>
            <a:r>
              <a:rPr lang="en-US" dirty="0" err="1" smtClean="0">
                <a:hlinkClick r:id="rId2"/>
              </a:rPr>
              <a:t>Rel-nav</a:t>
            </a:r>
            <a:r>
              <a:rPr lang="en-US" dirty="0" smtClean="0">
                <a:hlinkClick r:id="rId2"/>
              </a:rPr>
              <a:t> Risk Mitigation Detailed Test Objective kit</a:t>
            </a:r>
            <a:endParaRPr lang="en-US" dirty="0" smtClean="0"/>
          </a:p>
          <a:p>
            <a:r>
              <a:rPr lang="en-US" dirty="0" smtClean="0">
                <a:hlinkClick r:id="rId2"/>
              </a:rPr>
              <a:t>4.5 GLACIER Freezer Module</a:t>
            </a:r>
            <a:endParaRPr lang="en-US" dirty="0" smtClean="0"/>
          </a:p>
          <a:p>
            <a:r>
              <a:rPr lang="en-US" dirty="0" smtClean="0">
                <a:hlinkClick r:id="rId2"/>
              </a:rPr>
              <a:t>4.6 Orbiter Boom Sensor System</a:t>
            </a:r>
            <a:endParaRPr lang="en-US" dirty="0" smtClean="0"/>
          </a:p>
          <a:p>
            <a:r>
              <a:rPr lang="en-US" dirty="0" smtClean="0">
                <a:hlinkClick r:id="rId2"/>
              </a:rPr>
              <a:t>4.7 Lego kits</a:t>
            </a:r>
            <a:endParaRPr lang="en-US" dirty="0" smtClean="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2226" name="Picture 2" descr="C:\Documents and Settings\Ben\Desktop\Diversicon-2011-Sol-Sys-Update\mercury-messenger.jpg"/>
          <p:cNvPicPr>
            <a:picLocks noChangeAspect="1" noChangeArrowheads="1"/>
          </p:cNvPicPr>
          <p:nvPr/>
        </p:nvPicPr>
        <p:blipFill>
          <a:blip r:embed="rId2"/>
          <a:srcRect/>
          <a:stretch>
            <a:fillRect/>
          </a:stretch>
        </p:blipFill>
        <p:spPr bwMode="auto">
          <a:xfrm>
            <a:off x="4089400" y="0"/>
            <a:ext cx="5054600" cy="4699001"/>
          </a:xfrm>
          <a:prstGeom prst="rect">
            <a:avLst/>
          </a:prstGeom>
          <a:noFill/>
        </p:spPr>
      </p:pic>
      <p:pic>
        <p:nvPicPr>
          <p:cNvPr id="52227" name="Picture 3" descr="C:\Documents and Settings\Ben\Desktop\Diversicon-2011-Sol-Sys-Update\limb.jpg"/>
          <p:cNvPicPr>
            <a:picLocks noChangeAspect="1" noChangeArrowheads="1"/>
          </p:cNvPicPr>
          <p:nvPr/>
        </p:nvPicPr>
        <p:blipFill>
          <a:blip r:embed="rId3"/>
          <a:srcRect/>
          <a:stretch>
            <a:fillRect/>
          </a:stretch>
        </p:blipFill>
        <p:spPr bwMode="auto">
          <a:xfrm>
            <a:off x="0" y="1778000"/>
            <a:ext cx="5054600" cy="5080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srcRect/>
          <a:stretch>
            <a:fillRect/>
          </a:stretch>
        </p:blipFill>
        <p:spPr bwMode="auto">
          <a:xfrm>
            <a:off x="0" y="0"/>
            <a:ext cx="10312782" cy="6858000"/>
          </a:xfrm>
          <a:prstGeom prst="rect">
            <a:avLst/>
          </a:prstGeom>
          <a:noFill/>
          <a:ln w="9525">
            <a:noFill/>
            <a:miter lim="800000"/>
            <a:headEnd/>
            <a:tailEnd/>
          </a:ln>
          <a:effectLst/>
        </p:spPr>
      </p:pic>
      <p:sp>
        <p:nvSpPr>
          <p:cNvPr id="5" name="TextBox 4"/>
          <p:cNvSpPr txBox="1"/>
          <p:nvPr/>
        </p:nvSpPr>
        <p:spPr>
          <a:xfrm>
            <a:off x="152401" y="457200"/>
            <a:ext cx="8991600" cy="1231106"/>
          </a:xfrm>
          <a:prstGeom prst="rect">
            <a:avLst/>
          </a:prstGeom>
          <a:noFill/>
        </p:spPr>
        <p:txBody>
          <a:bodyPr wrap="square" rtlCol="0">
            <a:spAutoFit/>
          </a:bodyPr>
          <a:lstStyle/>
          <a:p>
            <a:r>
              <a:rPr lang="en-US" sz="2800" b="1" dirty="0" smtClean="0">
                <a:solidFill>
                  <a:srgbClr val="FFC000"/>
                </a:solidFill>
              </a:rPr>
              <a:t>Starboard truss of the ISS with the newly-installed AMS-02</a:t>
            </a: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a:srcRect/>
          <a:stretch>
            <a:fillRect/>
          </a:stretch>
        </p:blipFill>
        <p:spPr bwMode="auto">
          <a:xfrm>
            <a:off x="0" y="0"/>
            <a:ext cx="9144000" cy="7312758"/>
          </a:xfrm>
          <a:prstGeom prst="rect">
            <a:avLst/>
          </a:prstGeom>
          <a:noFill/>
          <a:ln w="9525">
            <a:noFill/>
            <a:miter lim="800000"/>
            <a:headEnd/>
            <a:tailEnd/>
          </a:ln>
          <a:effectLst/>
        </p:spPr>
      </p:pic>
      <p:sp>
        <p:nvSpPr>
          <p:cNvPr id="5" name="Rectangle 4"/>
          <p:cNvSpPr/>
          <p:nvPr/>
        </p:nvSpPr>
        <p:spPr>
          <a:xfrm>
            <a:off x="-152400" y="4724400"/>
            <a:ext cx="9144000" cy="175432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rPr>
              <a:t>July 8– July 21, 2011:</a:t>
            </a:r>
            <a:br>
              <a:rPr lang="en-US" sz="5400" b="1" cap="none" spc="0" dirty="0" smtClean="0">
                <a:ln w="11430"/>
                <a:solidFill>
                  <a:srgbClr val="FFC000"/>
                </a:solidFill>
                <a:effectLst>
                  <a:outerShdw blurRad="80000" dist="40000" dir="5040000" algn="tl">
                    <a:srgbClr val="000000">
                      <a:alpha val="30000"/>
                    </a:srgbClr>
                  </a:outerShdw>
                </a:effectLst>
              </a:rPr>
            </a:br>
            <a:r>
              <a:rPr lang="en-US" sz="5400" b="1" cap="none" spc="0" dirty="0" smtClean="0">
                <a:ln w="11430"/>
                <a:solidFill>
                  <a:srgbClr val="FFC000"/>
                </a:solidFill>
                <a:effectLst>
                  <a:outerShdw blurRad="80000" dist="40000" dir="5040000" algn="tl">
                    <a:srgbClr val="000000">
                      <a:alpha val="30000"/>
                    </a:srgbClr>
                  </a:outerShdw>
                </a:effectLst>
              </a:rPr>
              <a:t>STS-135</a:t>
            </a:r>
            <a:endParaRPr lang="en-US" sz="5400" b="1" cap="none" spc="0" dirty="0">
              <a:ln w="11430"/>
              <a:solidFill>
                <a:srgbClr val="FFC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STS-135 Payloads</a:t>
            </a:r>
            <a:endParaRPr lang="en-US" dirty="0"/>
          </a:p>
        </p:txBody>
      </p:sp>
      <p:sp>
        <p:nvSpPr>
          <p:cNvPr id="3" name="Content Placeholder 2"/>
          <p:cNvSpPr>
            <a:spLocks noGrp="1"/>
          </p:cNvSpPr>
          <p:nvPr>
            <p:ph idx="1"/>
          </p:nvPr>
        </p:nvSpPr>
        <p:spPr>
          <a:solidFill>
            <a:srgbClr val="00B0F0"/>
          </a:solidFill>
        </p:spPr>
        <p:txBody>
          <a:bodyPr/>
          <a:lstStyle/>
          <a:p>
            <a:r>
              <a:rPr lang="en-US" dirty="0" smtClean="0">
                <a:hlinkClick r:id="rId2"/>
              </a:rPr>
              <a:t>5.1 Multi-Purpose Logistics Module</a:t>
            </a:r>
            <a:endParaRPr lang="en-US" dirty="0" smtClean="0"/>
          </a:p>
          <a:p>
            <a:r>
              <a:rPr lang="en-US" dirty="0" smtClean="0">
                <a:hlinkClick r:id="rId2"/>
              </a:rPr>
              <a:t>5.2 Lightweight Multi-Purpose Carrier</a:t>
            </a:r>
            <a:endParaRPr lang="en-US" dirty="0" smtClean="0"/>
          </a:p>
          <a:p>
            <a:r>
              <a:rPr lang="en-US" dirty="0" smtClean="0">
                <a:hlinkClick r:id="rId2"/>
              </a:rPr>
              <a:t>5.3 Robotic Refueling Mission</a:t>
            </a:r>
            <a:endParaRPr lang="en-US" dirty="0" smtClean="0"/>
          </a:p>
          <a:p>
            <a:r>
              <a:rPr lang="en-US" dirty="0" smtClean="0">
                <a:hlinkClick r:id="rId2"/>
              </a:rPr>
              <a:t>5.4 </a:t>
            </a:r>
            <a:r>
              <a:rPr lang="en-US" dirty="0" err="1" smtClean="0">
                <a:hlinkClick r:id="rId2"/>
              </a:rPr>
              <a:t>Picosatellite</a:t>
            </a:r>
            <a:r>
              <a:rPr lang="en-US" dirty="0" smtClean="0">
                <a:hlinkClick r:id="rId2"/>
              </a:rPr>
              <a:t> Solar Cell </a:t>
            </a:r>
            <a:r>
              <a:rPr lang="en-US" dirty="0" err="1" smtClean="0">
                <a:hlinkClick r:id="rId2"/>
              </a:rPr>
              <a:t>Testbed</a:t>
            </a:r>
            <a:r>
              <a:rPr lang="en-US" dirty="0" smtClean="0">
                <a:hlinkClick r:id="rId2"/>
              </a:rPr>
              <a:t> 2</a:t>
            </a:r>
            <a:endParaRPr lang="en-US" dirty="0" smtClean="0"/>
          </a:p>
          <a:p>
            <a:r>
              <a:rPr lang="en-US" dirty="0" smtClean="0">
                <a:hlinkClick r:id="rId2"/>
              </a:rPr>
              <a:t>5.5 </a:t>
            </a:r>
            <a:r>
              <a:rPr lang="en-US" dirty="0" err="1" smtClean="0">
                <a:hlinkClick r:id="rId2"/>
              </a:rPr>
              <a:t>TriDAR</a:t>
            </a:r>
            <a:endParaRPr lang="en-US" dirty="0" smtClean="0"/>
          </a:p>
          <a:p>
            <a:r>
              <a:rPr lang="en-US" dirty="0" smtClean="0">
                <a:hlinkClick r:id="rId2"/>
              </a:rPr>
              <a:t>5.6 Down-mass payload</a:t>
            </a:r>
            <a:endParaRPr lang="en-US" dirty="0" smtClean="0"/>
          </a:p>
          <a:p>
            <a:r>
              <a:rPr lang="en-US" dirty="0" smtClean="0">
                <a:hlinkClick r:id="rId2"/>
              </a:rPr>
              <a:t>5.7 Other supplies</a:t>
            </a:r>
            <a:endParaRPr lang="en-US" dirty="0" smtClean="0"/>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srcRect/>
          <a:stretch>
            <a:fillRect/>
          </a:stretch>
        </p:blipFill>
        <p:spPr bwMode="auto">
          <a:xfrm>
            <a:off x="-1" y="0"/>
            <a:ext cx="9166917"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srcRect/>
          <a:stretch>
            <a:fillRect/>
          </a:stretch>
        </p:blipFill>
        <p:spPr bwMode="auto">
          <a:xfrm>
            <a:off x="-609600" y="0"/>
            <a:ext cx="9903249" cy="6858000"/>
          </a:xfrm>
          <a:prstGeom prst="rect">
            <a:avLst/>
          </a:prstGeom>
          <a:noFill/>
          <a:ln w="9525">
            <a:noFill/>
            <a:miter lim="800000"/>
            <a:headEnd/>
            <a:tailEnd/>
          </a:ln>
          <a:effectLst/>
        </p:spPr>
      </p:pic>
      <p:sp>
        <p:nvSpPr>
          <p:cNvPr id="5" name="TextBox 4"/>
          <p:cNvSpPr txBox="1"/>
          <p:nvPr/>
        </p:nvSpPr>
        <p:spPr>
          <a:xfrm>
            <a:off x="228600" y="152400"/>
            <a:ext cx="8915400" cy="2585323"/>
          </a:xfrm>
          <a:prstGeom prst="rect">
            <a:avLst/>
          </a:prstGeom>
          <a:noFill/>
        </p:spPr>
        <p:txBody>
          <a:bodyPr wrap="square" rtlCol="0">
            <a:spAutoFit/>
          </a:bodyPr>
          <a:lstStyle/>
          <a:p>
            <a:r>
              <a:rPr lang="en-US" dirty="0" smtClean="0">
                <a:solidFill>
                  <a:srgbClr val="FFC000"/>
                </a:solidFill>
              </a:rPr>
              <a:t>166th (and the final currently planned) NASA manned space flight</a:t>
            </a:r>
          </a:p>
          <a:p>
            <a:r>
              <a:rPr lang="en-US" dirty="0" smtClean="0">
                <a:solidFill>
                  <a:srgbClr val="FFC000"/>
                </a:solidFill>
              </a:rPr>
              <a:t>135th shuttle mission since STS-1</a:t>
            </a:r>
          </a:p>
          <a:p>
            <a:r>
              <a:rPr lang="en-US" dirty="0" smtClean="0">
                <a:solidFill>
                  <a:srgbClr val="FFC000"/>
                </a:solidFill>
              </a:rPr>
              <a:t>33rd flight of </a:t>
            </a:r>
            <a:r>
              <a:rPr lang="en-US" i="1" dirty="0" smtClean="0">
                <a:solidFill>
                  <a:srgbClr val="FFC000"/>
                </a:solidFill>
              </a:rPr>
              <a:t>Atlantis</a:t>
            </a:r>
            <a:endParaRPr lang="en-US" dirty="0" smtClean="0">
              <a:solidFill>
                <a:srgbClr val="FFC000"/>
              </a:solidFill>
            </a:endParaRPr>
          </a:p>
          <a:p>
            <a:r>
              <a:rPr lang="en-US" dirty="0" smtClean="0">
                <a:solidFill>
                  <a:srgbClr val="FFC000"/>
                </a:solidFill>
              </a:rPr>
              <a:t>3rd shuttle flight in 2011</a:t>
            </a:r>
          </a:p>
          <a:p>
            <a:r>
              <a:rPr lang="en-US" dirty="0" smtClean="0">
                <a:solidFill>
                  <a:srgbClr val="FFC000"/>
                </a:solidFill>
              </a:rPr>
              <a:t>37th shuttle mission to the ISS</a:t>
            </a:r>
          </a:p>
          <a:p>
            <a:r>
              <a:rPr lang="en-US" dirty="0" smtClean="0">
                <a:solidFill>
                  <a:srgbClr val="FFC000"/>
                </a:solidFill>
              </a:rPr>
              <a:t>110th post-</a:t>
            </a:r>
            <a:r>
              <a:rPr lang="en-US" i="1" dirty="0" smtClean="0">
                <a:solidFill>
                  <a:srgbClr val="FFC000"/>
                </a:solidFill>
              </a:rPr>
              <a:t>Challenger</a:t>
            </a:r>
            <a:r>
              <a:rPr lang="en-US" dirty="0" smtClean="0">
                <a:solidFill>
                  <a:srgbClr val="FFC000"/>
                </a:solidFill>
              </a:rPr>
              <a:t> mission</a:t>
            </a:r>
          </a:p>
          <a:p>
            <a:r>
              <a:rPr lang="en-US" dirty="0" smtClean="0">
                <a:solidFill>
                  <a:srgbClr val="FFC000"/>
                </a:solidFill>
              </a:rPr>
              <a:t>22nd post-</a:t>
            </a:r>
            <a:r>
              <a:rPr lang="en-US" i="1" dirty="0" smtClean="0">
                <a:solidFill>
                  <a:srgbClr val="FFC000"/>
                </a:solidFill>
              </a:rPr>
              <a:t>Columbia</a:t>
            </a:r>
            <a:r>
              <a:rPr lang="en-US" dirty="0" smtClean="0">
                <a:solidFill>
                  <a:srgbClr val="FFC000"/>
                </a:solidFill>
              </a:rPr>
              <a:t> mission</a:t>
            </a:r>
          </a:p>
          <a:p>
            <a:r>
              <a:rPr lang="en-US" dirty="0" smtClean="0">
                <a:solidFill>
                  <a:srgbClr val="FFC000"/>
                </a:solidFill>
              </a:rPr>
              <a:t>100th day launch</a:t>
            </a:r>
          </a:p>
          <a:p>
            <a:r>
              <a:rPr lang="en-US" dirty="0" smtClean="0">
                <a:solidFill>
                  <a:srgbClr val="FFC000"/>
                </a:solidFill>
              </a:rPr>
              <a:t>133rd landing overall, 78th at KSC, 26th night landing, 20th night landing at KSC</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st-20.jpg"/>
          <p:cNvPicPr>
            <a:picLocks noChangeAspect="1"/>
          </p:cNvPicPr>
          <p:nvPr/>
        </p:nvPicPr>
        <p:blipFill>
          <a:blip r:embed="rId2"/>
          <a:stretch>
            <a:fillRect/>
          </a:stretch>
        </p:blipFill>
        <p:spPr>
          <a:xfrm>
            <a:off x="-8172" y="0"/>
            <a:ext cx="9152172" cy="6858000"/>
          </a:xfrm>
          <a:prstGeom prst="rect">
            <a:avLst/>
          </a:prstGeom>
        </p:spPr>
      </p:pic>
      <p:sp>
        <p:nvSpPr>
          <p:cNvPr id="5" name="Rectangle 4"/>
          <p:cNvSpPr/>
          <p:nvPr/>
        </p:nvSpPr>
        <p:spPr>
          <a:xfrm>
            <a:off x="1524000" y="609600"/>
            <a:ext cx="5639172"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rPr>
              <a:t>April 24, 1990-???</a:t>
            </a:r>
            <a:endParaRPr lang="en-US" sz="5400" b="1" cap="none" spc="0" dirty="0">
              <a:ln w="11430"/>
              <a:solidFill>
                <a:srgbClr val="FFC000"/>
              </a:solidFill>
              <a:effectLst>
                <a:outerShdw blurRad="80000" dist="40000" dir="5040000" algn="tl">
                  <a:srgbClr val="000000">
                    <a:alpha val="30000"/>
                  </a:srgbClr>
                </a:outerShdw>
              </a:effectLst>
            </a:endParaRPr>
          </a:p>
        </p:txBody>
      </p:sp>
      <p:sp>
        <p:nvSpPr>
          <p:cNvPr id="6" name="TextBox 5"/>
          <p:cNvSpPr txBox="1"/>
          <p:nvPr/>
        </p:nvSpPr>
        <p:spPr>
          <a:xfrm>
            <a:off x="457200" y="5943600"/>
            <a:ext cx="6553200" cy="646331"/>
          </a:xfrm>
          <a:prstGeom prst="rect">
            <a:avLst/>
          </a:prstGeom>
          <a:noFill/>
        </p:spPr>
        <p:txBody>
          <a:bodyPr wrap="square" rtlCol="0">
            <a:spAutoFit/>
          </a:bodyPr>
          <a:lstStyle/>
          <a:p>
            <a:r>
              <a:rPr lang="en-US" b="1" dirty="0" smtClean="0">
                <a:solidFill>
                  <a:srgbClr val="FFC000"/>
                </a:solidFill>
              </a:rPr>
              <a:t>NASA's Hubble Makes One Millionth Science Observation</a:t>
            </a:r>
          </a:p>
          <a:p>
            <a:endParaRPr lang="en-US" dirty="0">
              <a:solidFill>
                <a:srgbClr val="FFC000"/>
              </a:solidFill>
            </a:endParaRPr>
          </a:p>
        </p:txBody>
      </p:sp>
      <p:sp>
        <p:nvSpPr>
          <p:cNvPr id="7" name="TextBox 6"/>
          <p:cNvSpPr txBox="1"/>
          <p:nvPr/>
        </p:nvSpPr>
        <p:spPr>
          <a:xfrm>
            <a:off x="381000" y="5410200"/>
            <a:ext cx="2282420" cy="369332"/>
          </a:xfrm>
          <a:prstGeom prst="rect">
            <a:avLst/>
          </a:prstGeom>
          <a:noFill/>
        </p:spPr>
        <p:txBody>
          <a:bodyPr wrap="none" rtlCol="0">
            <a:spAutoFit/>
          </a:bodyPr>
          <a:lstStyle/>
          <a:p>
            <a:r>
              <a:rPr lang="en-US" dirty="0" smtClean="0">
                <a:solidFill>
                  <a:srgbClr val="FFC000"/>
                </a:solidFill>
              </a:rPr>
              <a:t>http://hubblesite.org</a:t>
            </a:r>
            <a:endParaRPr lang="en-US" dirty="0">
              <a:solidFill>
                <a:srgbClr val="FFC000"/>
              </a:solidFill>
            </a:endParaRPr>
          </a:p>
        </p:txBody>
      </p:sp>
      <p:sp>
        <p:nvSpPr>
          <p:cNvPr id="8" name="TextBox 7"/>
          <p:cNvSpPr txBox="1"/>
          <p:nvPr/>
        </p:nvSpPr>
        <p:spPr>
          <a:xfrm>
            <a:off x="8229600" y="5791200"/>
            <a:ext cx="595035" cy="830997"/>
          </a:xfrm>
          <a:prstGeom prst="rect">
            <a:avLst/>
          </a:prstGeom>
          <a:noFill/>
        </p:spPr>
        <p:txBody>
          <a:bodyPr wrap="none" rtlCol="0">
            <a:spAutoFit/>
          </a:bodyPr>
          <a:lstStyle/>
          <a:p>
            <a:r>
              <a:rPr lang="en-US" sz="4800" dirty="0" smtClean="0">
                <a:solidFill>
                  <a:srgbClr val="FFC000"/>
                </a:solidFill>
                <a:latin typeface="Arial Black" pitchFamily="34" charset="0"/>
              </a:rPr>
              <a:t>1</a:t>
            </a:r>
            <a:endParaRPr lang="en-US" sz="4800" dirty="0">
              <a:solidFill>
                <a:srgbClr val="FFC000"/>
              </a:solidFill>
              <a:latin typeface="Arial Black"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372600" cy="7010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rot="5400000">
            <a:off x="1028700" y="-1028699"/>
            <a:ext cx="7086602" cy="914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I:\Ben\cvg-11-obama-space\00-00-parker-2010-04-16.jpg"/>
          <p:cNvPicPr>
            <a:picLocks noChangeAspect="1" noChangeArrowheads="1"/>
          </p:cNvPicPr>
          <p:nvPr/>
        </p:nvPicPr>
        <p:blipFill>
          <a:blip r:embed="rId2"/>
          <a:srcRect/>
          <a:stretch>
            <a:fillRect/>
          </a:stretch>
        </p:blipFill>
        <p:spPr bwMode="auto">
          <a:xfrm>
            <a:off x="0" y="0"/>
            <a:ext cx="9144000" cy="71755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935480"/>
            <a:ext cx="8229600" cy="4922520"/>
          </a:xfrm>
        </p:spPr>
        <p:txBody>
          <a:bodyPr/>
          <a:lstStyle/>
          <a:p>
            <a:endParaRPr lang="en-US" dirty="0"/>
          </a:p>
        </p:txBody>
      </p:sp>
      <p:pic>
        <p:nvPicPr>
          <p:cNvPr id="6146" name="Picture 2" descr="I:\Ben\cvg-11-obama-space\07-03-george-virgin.jpg"/>
          <p:cNvPicPr>
            <a:picLocks noChangeAspect="1" noChangeArrowheads="1"/>
          </p:cNvPicPr>
          <p:nvPr/>
        </p:nvPicPr>
        <p:blipFill>
          <a:blip r:embed="rId2"/>
          <a:srcRect/>
          <a:stretch>
            <a:fillRect/>
          </a:stretch>
        </p:blipFill>
        <p:spPr bwMode="auto">
          <a:xfrm>
            <a:off x="-1" y="0"/>
            <a:ext cx="9398635"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P_04.jpg"/>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1752600" y="1143000"/>
            <a:ext cx="5207066" cy="369332"/>
          </a:xfrm>
          <a:prstGeom prst="rect">
            <a:avLst/>
          </a:prstGeom>
          <a:noFill/>
        </p:spPr>
        <p:txBody>
          <a:bodyPr wrap="none" rtlCol="0">
            <a:spAutoFit/>
          </a:bodyPr>
          <a:lstStyle/>
          <a:p>
            <a:r>
              <a:rPr lang="en-US" dirty="0" smtClean="0"/>
              <a:t>http://www.esa.int/esaMI/Venus_Express/index.html</a:t>
            </a:r>
            <a:endParaRPr lang="en-US" dirty="0"/>
          </a:p>
        </p:txBody>
      </p:sp>
      <p:sp>
        <p:nvSpPr>
          <p:cNvPr id="6" name="Rectangle 5"/>
          <p:cNvSpPr/>
          <p:nvPr/>
        </p:nvSpPr>
        <p:spPr>
          <a:xfrm>
            <a:off x="2743200" y="0"/>
            <a:ext cx="4806124"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rPr>
              <a:t>Venus Express</a:t>
            </a:r>
            <a:endParaRPr lang="en-US" sz="5400" b="1" cap="none" spc="0" dirty="0">
              <a:ln w="11430"/>
              <a:solidFill>
                <a:srgbClr val="FFC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descr="C:\Documents and Settings\Ben\Desktop\Diversicon-2011-Sol-Sys-Update\atlas_dreamchaser.jpg"/>
          <p:cNvPicPr>
            <a:picLocks noChangeAspect="1" noChangeArrowheads="1"/>
          </p:cNvPicPr>
          <p:nvPr/>
        </p:nvPicPr>
        <p:blipFill>
          <a:blip r:embed="rId2"/>
          <a:srcRect/>
          <a:stretch>
            <a:fillRect/>
          </a:stretch>
        </p:blipFill>
        <p:spPr bwMode="auto">
          <a:xfrm>
            <a:off x="-16323" y="0"/>
            <a:ext cx="9160323" cy="7315200"/>
          </a:xfrm>
          <a:prstGeom prst="rect">
            <a:avLst/>
          </a:prstGeom>
          <a:noFill/>
        </p:spPr>
      </p:pic>
      <p:sp>
        <p:nvSpPr>
          <p:cNvPr id="5" name="Rectangle 4"/>
          <p:cNvSpPr/>
          <p:nvPr/>
        </p:nvSpPr>
        <p:spPr>
          <a:xfrm>
            <a:off x="0" y="304800"/>
            <a:ext cx="4823693"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rPr>
              <a:t>Dream Chaser</a:t>
            </a:r>
            <a:endParaRPr lang="en-US" sz="5400" b="1" cap="none" spc="0" dirty="0">
              <a:ln w="11430"/>
              <a:solidFill>
                <a:srgbClr val="FFC000"/>
              </a:solidFill>
              <a:effectLst>
                <a:outerShdw blurRad="80000" dist="40000" dir="5040000" algn="tl">
                  <a:srgbClr val="000000">
                    <a:alpha val="30000"/>
                  </a:srgbClr>
                </a:outerShdw>
              </a:effectLst>
            </a:endParaRPr>
          </a:p>
        </p:txBody>
      </p:sp>
      <p:sp>
        <p:nvSpPr>
          <p:cNvPr id="6" name="TextBox 5"/>
          <p:cNvSpPr txBox="1"/>
          <p:nvPr/>
        </p:nvSpPr>
        <p:spPr>
          <a:xfrm>
            <a:off x="5943600" y="6172200"/>
            <a:ext cx="2553712" cy="369332"/>
          </a:xfrm>
          <a:prstGeom prst="rect">
            <a:avLst/>
          </a:prstGeom>
          <a:noFill/>
        </p:spPr>
        <p:txBody>
          <a:bodyPr wrap="none" rtlCol="0">
            <a:spAutoFit/>
          </a:bodyPr>
          <a:lstStyle/>
          <a:p>
            <a:r>
              <a:rPr lang="en-US" dirty="0" smtClean="0">
                <a:solidFill>
                  <a:srgbClr val="FFFF00"/>
                </a:solidFill>
              </a:rPr>
              <a:t>http://www.sncorp.com</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p:cNvPicPr>
            <a:picLocks noChangeAspect="1" noChangeArrowheads="1"/>
          </p:cNvPicPr>
          <p:nvPr/>
        </p:nvPicPr>
        <p:blipFill>
          <a:blip r:embed="rId2"/>
          <a:srcRect/>
          <a:stretch>
            <a:fillRect/>
          </a:stretch>
        </p:blipFill>
        <p:spPr bwMode="auto">
          <a:xfrm>
            <a:off x="228600" y="0"/>
            <a:ext cx="10312782" cy="6858000"/>
          </a:xfrm>
          <a:prstGeom prst="rect">
            <a:avLst/>
          </a:prstGeom>
          <a:noFill/>
          <a:ln w="9525">
            <a:noFill/>
            <a:miter lim="800000"/>
            <a:headEnd/>
            <a:tailEnd/>
          </a:ln>
          <a:effectLst/>
        </p:spPr>
      </p:pic>
      <p:sp>
        <p:nvSpPr>
          <p:cNvPr id="5" name="TextBox 4"/>
          <p:cNvSpPr txBox="1"/>
          <p:nvPr/>
        </p:nvSpPr>
        <p:spPr>
          <a:xfrm>
            <a:off x="5257800" y="5410200"/>
            <a:ext cx="4800600" cy="1200329"/>
          </a:xfrm>
          <a:prstGeom prst="rect">
            <a:avLst/>
          </a:prstGeom>
          <a:noFill/>
        </p:spPr>
        <p:txBody>
          <a:bodyPr wrap="square" rtlCol="0">
            <a:spAutoFit/>
          </a:bodyPr>
          <a:lstStyle/>
          <a:p>
            <a:r>
              <a:rPr lang="en-US" sz="2400" dirty="0" smtClean="0">
                <a:solidFill>
                  <a:srgbClr val="FFFF00"/>
                </a:solidFill>
                <a:latin typeface="Times New Roman" pitchFamily="18" charset="0"/>
                <a:cs typeface="Times New Roman" pitchFamily="18" charset="0"/>
              </a:rPr>
              <a:t>Feb 2011</a:t>
            </a:r>
            <a:br>
              <a:rPr lang="en-US" sz="2400" dirty="0" smtClean="0">
                <a:solidFill>
                  <a:srgbClr val="FFFF00"/>
                </a:solidFill>
                <a:latin typeface="Times New Roman" pitchFamily="18" charset="0"/>
                <a:cs typeface="Times New Roman" pitchFamily="18" charset="0"/>
              </a:rPr>
            </a:br>
            <a:r>
              <a:rPr lang="en-US" sz="2400" dirty="0" smtClean="0">
                <a:solidFill>
                  <a:srgbClr val="FFFF00"/>
                </a:solidFill>
                <a:latin typeface="Times New Roman" pitchFamily="18" charset="0"/>
                <a:cs typeface="Times New Roman" pitchFamily="18" charset="0"/>
              </a:rPr>
              <a:t>Sierra Nevada (Space Dev)</a:t>
            </a:r>
          </a:p>
          <a:p>
            <a:endParaRPr lang="en-US" sz="2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a:xfrm>
            <a:off x="533400" y="1600200"/>
            <a:ext cx="8229600" cy="972312"/>
          </a:xfrm>
        </p:spPr>
        <p:txBody>
          <a:bodyPr/>
          <a:lstStyle/>
          <a:p>
            <a:pPr algn="r"/>
            <a:r>
              <a:rPr lang="en-US" dirty="0" smtClean="0">
                <a:solidFill>
                  <a:srgbClr val="FFC000"/>
                </a:solidFill>
              </a:rPr>
              <a:t>Dragon </a:t>
            </a:r>
            <a:endParaRPr lang="en-US" dirty="0">
              <a:solidFill>
                <a:srgbClr val="FFC000"/>
              </a:solidFill>
            </a:endParaRPr>
          </a:p>
        </p:txBody>
      </p:sp>
      <p:sp>
        <p:nvSpPr>
          <p:cNvPr id="3" name="Content Placeholder 2"/>
          <p:cNvSpPr>
            <a:spLocks noGrp="1"/>
          </p:cNvSpPr>
          <p:nvPr>
            <p:ph idx="1"/>
          </p:nvPr>
        </p:nvSpPr>
        <p:spPr>
          <a:xfrm>
            <a:off x="685800" y="5638800"/>
            <a:ext cx="8229600" cy="838200"/>
          </a:xfrm>
        </p:spPr>
        <p:txBody>
          <a:bodyPr/>
          <a:lstStyle/>
          <a:p>
            <a:pPr algn="r"/>
            <a:r>
              <a:rPr lang="en-US" dirty="0" smtClean="0"/>
              <a:t>http://www.spacex.com/</a:t>
            </a:r>
            <a:endParaRPr lang="en-US" dirty="0"/>
          </a:p>
        </p:txBody>
      </p:sp>
      <p:pic>
        <p:nvPicPr>
          <p:cNvPr id="5" name="Picture 4" descr="spacex_logo.gif"/>
          <p:cNvPicPr>
            <a:picLocks noChangeAspect="1"/>
          </p:cNvPicPr>
          <p:nvPr/>
        </p:nvPicPr>
        <p:blipFill>
          <a:blip r:embed="rId3"/>
          <a:stretch>
            <a:fillRect/>
          </a:stretch>
        </p:blipFill>
        <p:spPr>
          <a:xfrm>
            <a:off x="838200" y="609600"/>
            <a:ext cx="2806700" cy="381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solidFill>
                  <a:srgbClr val="FFC000"/>
                </a:solidFill>
              </a:rPr>
              <a:t>Dragon</a:t>
            </a:r>
            <a:endParaRPr lang="en-US" dirty="0">
              <a:solidFill>
                <a:srgbClr val="FFC000"/>
              </a:solidFill>
            </a:endParaRPr>
          </a:p>
        </p:txBody>
      </p:sp>
      <p:sp>
        <p:nvSpPr>
          <p:cNvPr id="3" name="Content Placeholder 2"/>
          <p:cNvSpPr>
            <a:spLocks noGrp="1"/>
          </p:cNvSpPr>
          <p:nvPr>
            <p:ph idx="1"/>
          </p:nvPr>
        </p:nvSpPr>
        <p:spPr/>
        <p:txBody>
          <a:bodyPr>
            <a:normAutofit fontScale="70000" lnSpcReduction="20000"/>
          </a:bodyPr>
          <a:lstStyle/>
          <a:p>
            <a:r>
              <a:rPr lang="en-US" dirty="0" smtClean="0">
                <a:solidFill>
                  <a:srgbClr val="FFC000"/>
                </a:solidFill>
              </a:rPr>
              <a:t>Fully autonomous rendezvous and docking with manual override capability in crewed configuration </a:t>
            </a:r>
          </a:p>
          <a:p>
            <a:r>
              <a:rPr lang="en-US" dirty="0" smtClean="0">
                <a:solidFill>
                  <a:srgbClr val="FFC000"/>
                </a:solidFill>
              </a:rPr>
              <a:t>6,000 kg (13,228 lbs) payload up-mass to LEO; 3,000 kg (6,614 lbs) payload down-mass </a:t>
            </a:r>
          </a:p>
          <a:p>
            <a:r>
              <a:rPr lang="en-US" dirty="0" smtClean="0">
                <a:solidFill>
                  <a:srgbClr val="FFC000"/>
                </a:solidFill>
              </a:rPr>
              <a:t>Payload Volume: 10 m3 (350 ft3) pressurized, 14 m3  (490 ft3) unpressurized </a:t>
            </a:r>
          </a:p>
          <a:p>
            <a:r>
              <a:rPr lang="en-US" dirty="0" smtClean="0">
                <a:solidFill>
                  <a:srgbClr val="FFC000"/>
                </a:solidFill>
              </a:rPr>
              <a:t>Supports up to 7 passengers in Crew configuration </a:t>
            </a:r>
          </a:p>
          <a:p>
            <a:r>
              <a:rPr lang="en-US" dirty="0" smtClean="0">
                <a:solidFill>
                  <a:srgbClr val="FFC000"/>
                </a:solidFill>
              </a:rPr>
              <a:t>Two-fault tolerant avionics system with extensive heritage </a:t>
            </a:r>
          </a:p>
          <a:p>
            <a:r>
              <a:rPr lang="en-US" dirty="0" smtClean="0">
                <a:solidFill>
                  <a:srgbClr val="FFC000"/>
                </a:solidFill>
              </a:rPr>
              <a:t>Reaction control system with 18 MMH/NTO thrusters designed and built in-house; these thrusters are used for both attitude control and orbital maneuvering </a:t>
            </a:r>
          </a:p>
          <a:p>
            <a:r>
              <a:rPr lang="en-US" dirty="0" smtClean="0">
                <a:solidFill>
                  <a:srgbClr val="FFC000"/>
                </a:solidFill>
              </a:rPr>
              <a:t>1290 kg of propellant supports a safe mission profile from sub-orbital insertion to ISS rendezvous to reentry </a:t>
            </a:r>
          </a:p>
          <a:p>
            <a:r>
              <a:rPr lang="en-US" dirty="0" smtClean="0">
                <a:solidFill>
                  <a:srgbClr val="FFC000"/>
                </a:solidFill>
              </a:rPr>
              <a:t>Integral common berthing mechanism, with LIDS or APAS support if required </a:t>
            </a:r>
          </a:p>
          <a:p>
            <a:r>
              <a:rPr lang="en-US" dirty="0" smtClean="0">
                <a:solidFill>
                  <a:srgbClr val="FFC000"/>
                </a:solidFill>
              </a:rPr>
              <a:t>Designed for water landing under parachute for ocean recovery </a:t>
            </a:r>
          </a:p>
          <a:p>
            <a:r>
              <a:rPr lang="en-US" dirty="0" smtClean="0">
                <a:solidFill>
                  <a:srgbClr val="FFC000"/>
                </a:solidFill>
              </a:rPr>
              <a:t>Lifting re-entry for landing precision &amp; low-g’s </a:t>
            </a:r>
          </a:p>
          <a:p>
            <a:r>
              <a:rPr lang="en-US" dirty="0" smtClean="0">
                <a:solidFill>
                  <a:srgbClr val="FFC000"/>
                </a:solidFill>
              </a:rPr>
              <a:t>Ablative, high-performance heat shield and sidewall thermal protection </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Grp="1" noChangeAspect="1" noChangeArrowheads="1"/>
          </p:cNvPicPr>
          <p:nvPr>
            <p:ph idx="1"/>
          </p:nvPr>
        </p:nvPicPr>
        <p:blipFill>
          <a:blip r:embed="rId2"/>
          <a:srcRect/>
          <a:stretch>
            <a:fillRect/>
          </a:stretch>
        </p:blipFill>
        <p:spPr bwMode="auto">
          <a:xfrm>
            <a:off x="228600" y="304800"/>
            <a:ext cx="4191000" cy="3143250"/>
          </a:xfrm>
          <a:prstGeom prst="rect">
            <a:avLst/>
          </a:prstGeom>
          <a:noFill/>
          <a:ln w="9525">
            <a:noFill/>
            <a:miter lim="800000"/>
            <a:headEnd/>
            <a:tailEnd/>
          </a:ln>
          <a:effectLst/>
        </p:spPr>
      </p:pic>
      <p:sp>
        <p:nvSpPr>
          <p:cNvPr id="2" name="Title 1"/>
          <p:cNvSpPr>
            <a:spLocks noGrp="1"/>
          </p:cNvSpPr>
          <p:nvPr>
            <p:ph type="title"/>
          </p:nvPr>
        </p:nvSpPr>
        <p:spPr>
          <a:xfrm>
            <a:off x="-152400" y="3048000"/>
            <a:ext cx="2362200" cy="1143000"/>
          </a:xfrm>
        </p:spPr>
        <p:txBody>
          <a:bodyPr/>
          <a:lstStyle/>
          <a:p>
            <a:pPr algn="ctr"/>
            <a:r>
              <a:rPr lang="en-US" dirty="0" smtClean="0">
                <a:solidFill>
                  <a:srgbClr val="0070C0"/>
                </a:solidFill>
              </a:rPr>
              <a:t>Cargo</a:t>
            </a:r>
            <a:endParaRPr lang="en-US" dirty="0">
              <a:solidFill>
                <a:srgbClr val="0070C0"/>
              </a:solidFill>
            </a:endParaRPr>
          </a:p>
        </p:txBody>
      </p:sp>
      <p:pic>
        <p:nvPicPr>
          <p:cNvPr id="29699" name="Picture 3"/>
          <p:cNvPicPr>
            <a:picLocks noChangeAspect="1" noChangeArrowheads="1"/>
          </p:cNvPicPr>
          <p:nvPr/>
        </p:nvPicPr>
        <p:blipFill>
          <a:blip r:embed="rId3"/>
          <a:srcRect/>
          <a:stretch>
            <a:fillRect/>
          </a:stretch>
        </p:blipFill>
        <p:spPr bwMode="auto">
          <a:xfrm>
            <a:off x="4572000" y="228600"/>
            <a:ext cx="4191000" cy="3143250"/>
          </a:xfrm>
          <a:prstGeom prst="rect">
            <a:avLst/>
          </a:prstGeom>
          <a:noFill/>
          <a:ln w="9525">
            <a:noFill/>
            <a:miter lim="800000"/>
            <a:headEnd/>
            <a:tailEnd/>
          </a:ln>
          <a:effectLst/>
        </p:spPr>
      </p:pic>
      <p:sp>
        <p:nvSpPr>
          <p:cNvPr id="6" name="Title 1"/>
          <p:cNvSpPr txBox="1">
            <a:spLocks/>
          </p:cNvSpPr>
          <p:nvPr/>
        </p:nvSpPr>
        <p:spPr>
          <a:xfrm>
            <a:off x="6400800" y="3200400"/>
            <a:ext cx="2362200" cy="1143000"/>
          </a:xfrm>
          <a:prstGeom prst="rect">
            <a:avLst/>
          </a:prstGeom>
        </p:spPr>
        <p:txBody>
          <a:bodyPr vert="horz" lIns="0" rIns="0" bIns="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Crewed</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7" name="Title 1"/>
          <p:cNvSpPr txBox="1">
            <a:spLocks/>
          </p:cNvSpPr>
          <p:nvPr/>
        </p:nvSpPr>
        <p:spPr>
          <a:xfrm>
            <a:off x="3200400" y="228600"/>
            <a:ext cx="2667000" cy="990600"/>
          </a:xfrm>
          <a:prstGeom prst="rect">
            <a:avLst/>
          </a:prstGeom>
        </p:spPr>
        <p:txBody>
          <a:bodyPr vert="horz" lIns="0" rIns="0" bIns="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Arial Black" pitchFamily="34" charset="0"/>
                <a:ea typeface="+mj-ea"/>
                <a:cs typeface="+mj-cs"/>
              </a:rPr>
              <a:t>Dragon</a:t>
            </a:r>
          </a:p>
        </p:txBody>
      </p:sp>
      <p:pic>
        <p:nvPicPr>
          <p:cNvPr id="29700" name="Picture 4"/>
          <p:cNvPicPr>
            <a:picLocks noChangeAspect="1" noChangeArrowheads="1"/>
          </p:cNvPicPr>
          <p:nvPr/>
        </p:nvPicPr>
        <p:blipFill>
          <a:blip r:embed="rId4" cstate="print"/>
          <a:srcRect/>
          <a:stretch>
            <a:fillRect/>
          </a:stretch>
        </p:blipFill>
        <p:spPr bwMode="auto">
          <a:xfrm>
            <a:off x="228600" y="4953000"/>
            <a:ext cx="2336800" cy="1752600"/>
          </a:xfrm>
          <a:prstGeom prst="rect">
            <a:avLst/>
          </a:prstGeom>
          <a:noFill/>
          <a:ln w="9525">
            <a:noFill/>
            <a:miter lim="800000"/>
            <a:headEnd/>
            <a:tailEnd/>
          </a:ln>
          <a:effectLst/>
        </p:spPr>
      </p:pic>
      <p:pic>
        <p:nvPicPr>
          <p:cNvPr id="29701" name="Picture 5"/>
          <p:cNvPicPr>
            <a:picLocks noChangeAspect="1" noChangeArrowheads="1"/>
          </p:cNvPicPr>
          <p:nvPr/>
        </p:nvPicPr>
        <p:blipFill>
          <a:blip r:embed="rId5"/>
          <a:srcRect/>
          <a:stretch>
            <a:fillRect/>
          </a:stretch>
        </p:blipFill>
        <p:spPr bwMode="auto">
          <a:xfrm>
            <a:off x="2057400" y="4267200"/>
            <a:ext cx="2362200" cy="1771650"/>
          </a:xfrm>
          <a:prstGeom prst="rect">
            <a:avLst/>
          </a:prstGeom>
          <a:noFill/>
          <a:ln w="9525">
            <a:noFill/>
            <a:miter lim="800000"/>
            <a:headEnd/>
            <a:tailEnd/>
          </a:ln>
          <a:effectLst/>
        </p:spPr>
      </p:pic>
      <p:pic>
        <p:nvPicPr>
          <p:cNvPr id="29702" name="Picture 6"/>
          <p:cNvPicPr>
            <a:picLocks noChangeAspect="1" noChangeArrowheads="1"/>
          </p:cNvPicPr>
          <p:nvPr/>
        </p:nvPicPr>
        <p:blipFill>
          <a:blip r:embed="rId6"/>
          <a:srcRect/>
          <a:stretch>
            <a:fillRect/>
          </a:stretch>
        </p:blipFill>
        <p:spPr bwMode="auto">
          <a:xfrm>
            <a:off x="4114800" y="3657600"/>
            <a:ext cx="2336800" cy="1752600"/>
          </a:xfrm>
          <a:prstGeom prst="rect">
            <a:avLst/>
          </a:prstGeom>
          <a:noFill/>
          <a:ln w="9525">
            <a:noFill/>
            <a:miter lim="800000"/>
            <a:headEnd/>
            <a:tailEnd/>
          </a:ln>
          <a:effectLst/>
        </p:spPr>
      </p:pic>
      <p:pic>
        <p:nvPicPr>
          <p:cNvPr id="29703" name="Picture 7"/>
          <p:cNvPicPr>
            <a:picLocks noChangeAspect="1" noChangeArrowheads="1"/>
          </p:cNvPicPr>
          <p:nvPr/>
        </p:nvPicPr>
        <p:blipFill>
          <a:blip r:embed="rId7"/>
          <a:srcRect/>
          <a:stretch>
            <a:fillRect/>
          </a:stretch>
        </p:blipFill>
        <p:spPr bwMode="auto">
          <a:xfrm>
            <a:off x="6324600" y="4914900"/>
            <a:ext cx="2590800" cy="1943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nts and Settings\Ben\Desktop\Diversicon-2011-Sol-Sys-Update\dragon-floating.jpg"/>
          <p:cNvPicPr>
            <a:picLocks noChangeAspect="1" noChangeArrowheads="1"/>
          </p:cNvPicPr>
          <p:nvPr/>
        </p:nvPicPr>
        <p:blipFill>
          <a:blip r:embed="rId2"/>
          <a:srcRect/>
          <a:stretch>
            <a:fillRect/>
          </a:stretch>
        </p:blipFill>
        <p:spPr bwMode="auto">
          <a:xfrm>
            <a:off x="0" y="0"/>
            <a:ext cx="10071052" cy="6858000"/>
          </a:xfrm>
          <a:prstGeom prst="rect">
            <a:avLst/>
          </a:prstGeom>
          <a:noFill/>
        </p:spPr>
      </p:pic>
      <p:sp>
        <p:nvSpPr>
          <p:cNvPr id="2" name="Title 1"/>
          <p:cNvSpPr>
            <a:spLocks noGrp="1"/>
          </p:cNvSpPr>
          <p:nvPr>
            <p:ph type="title"/>
          </p:nvPr>
        </p:nvSpPr>
        <p:spPr/>
        <p:txBody>
          <a:bodyPr/>
          <a:lstStyle/>
          <a:p>
            <a:pPr algn="r"/>
            <a:r>
              <a:rPr lang="en-US" dirty="0" smtClean="0"/>
              <a:t>Dec 8, 2010</a:t>
            </a:r>
            <a:endParaRPr lang="en-US" dirty="0"/>
          </a:p>
        </p:txBody>
      </p:sp>
      <p:sp>
        <p:nvSpPr>
          <p:cNvPr id="3" name="Content Placeholder 2"/>
          <p:cNvSpPr>
            <a:spLocks noGrp="1"/>
          </p:cNvSpPr>
          <p:nvPr>
            <p:ph idx="1"/>
          </p:nvPr>
        </p:nvSpPr>
        <p:spPr>
          <a:xfrm>
            <a:off x="457200" y="762000"/>
            <a:ext cx="8229600" cy="1752600"/>
          </a:xfrm>
        </p:spPr>
        <p:txBody>
          <a:bodyPr/>
          <a:lstStyle/>
          <a:p>
            <a:r>
              <a:rPr lang="en-US" dirty="0" smtClean="0"/>
              <a:t>1</a:t>
            </a:r>
            <a:r>
              <a:rPr lang="en-US" baseline="30000" dirty="0" smtClean="0"/>
              <a:t>st</a:t>
            </a:r>
            <a:r>
              <a:rPr lang="en-US" dirty="0" smtClean="0"/>
              <a:t> Dragon Flight</a:t>
            </a:r>
          </a:p>
          <a:p>
            <a:r>
              <a:rPr lang="en-US" dirty="0" smtClean="0"/>
              <a:t>2</a:t>
            </a:r>
            <a:r>
              <a:rPr lang="en-US" baseline="30000" dirty="0" smtClean="0"/>
              <a:t>nd</a:t>
            </a:r>
            <a:r>
              <a:rPr lang="en-US" dirty="0" smtClean="0"/>
              <a:t> Falcon 9 Flight</a:t>
            </a:r>
          </a:p>
          <a:p>
            <a:r>
              <a:rPr lang="en-US" dirty="0" smtClean="0"/>
              <a:t>Next flight Nov. 2011 ??</a:t>
            </a:r>
            <a:endParaRPr lang="en-US" dirty="0"/>
          </a:p>
        </p:txBody>
      </p:sp>
      <p:sp>
        <p:nvSpPr>
          <p:cNvPr id="5" name="TextBox 4"/>
          <p:cNvSpPr txBox="1"/>
          <p:nvPr/>
        </p:nvSpPr>
        <p:spPr>
          <a:xfrm>
            <a:off x="457200" y="3733800"/>
            <a:ext cx="8991600" cy="2554545"/>
          </a:xfrm>
          <a:prstGeom prst="rect">
            <a:avLst/>
          </a:prstGeom>
          <a:noFill/>
        </p:spPr>
        <p:txBody>
          <a:bodyPr wrap="square" rtlCol="0">
            <a:spAutoFit/>
          </a:bodyPr>
          <a:lstStyle/>
          <a:p>
            <a:r>
              <a:rPr lang="en-US" sz="3200" dirty="0">
                <a:solidFill>
                  <a:srgbClr val="FFC000"/>
                </a:solidFill>
                <a:latin typeface="Times New Roman" pitchFamily="18" charset="0"/>
                <a:cs typeface="Times New Roman" pitchFamily="18" charset="0"/>
              </a:rPr>
              <a:t>For more information on </a:t>
            </a:r>
            <a:r>
              <a:rPr lang="en-US" sz="3200" dirty="0" err="1">
                <a:solidFill>
                  <a:srgbClr val="FFC000"/>
                </a:solidFill>
                <a:latin typeface="Times New Roman" pitchFamily="18" charset="0"/>
                <a:cs typeface="Times New Roman" pitchFamily="18" charset="0"/>
              </a:rPr>
              <a:t>SpaceX</a:t>
            </a:r>
            <a:r>
              <a:rPr lang="en-US" sz="3200" dirty="0">
                <a:solidFill>
                  <a:srgbClr val="FFC000"/>
                </a:solidFill>
                <a:latin typeface="Times New Roman" pitchFamily="18" charset="0"/>
                <a:cs typeface="Times New Roman" pitchFamily="18" charset="0"/>
              </a:rPr>
              <a:t>:</a:t>
            </a:r>
          </a:p>
          <a:p>
            <a:r>
              <a:rPr lang="en-US" sz="3200" dirty="0">
                <a:solidFill>
                  <a:srgbClr val="FFC000"/>
                </a:solidFill>
                <a:latin typeface="Times New Roman" pitchFamily="18" charset="0"/>
                <a:cs typeface="Times New Roman" pitchFamily="18" charset="0"/>
              </a:rPr>
              <a:t>Visit Us: www.spacex.com</a:t>
            </a:r>
          </a:p>
          <a:p>
            <a:r>
              <a:rPr lang="en-US" sz="3200" dirty="0">
                <a:solidFill>
                  <a:srgbClr val="FFC000"/>
                </a:solidFill>
                <a:latin typeface="Times New Roman" pitchFamily="18" charset="0"/>
                <a:cs typeface="Times New Roman" pitchFamily="18" charset="0"/>
              </a:rPr>
              <a:t>Like Us: www.facebook.com/SpaceX</a:t>
            </a:r>
          </a:p>
          <a:p>
            <a:r>
              <a:rPr lang="en-US" sz="3200" dirty="0">
                <a:solidFill>
                  <a:srgbClr val="FFC000"/>
                </a:solidFill>
                <a:latin typeface="Times New Roman" pitchFamily="18" charset="0"/>
                <a:cs typeface="Times New Roman" pitchFamily="18" charset="0"/>
              </a:rPr>
              <a:t>Follow Us: www.twitter.com/SpaceXer</a:t>
            </a:r>
          </a:p>
          <a:p>
            <a:r>
              <a:rPr lang="en-US" sz="3200" dirty="0">
                <a:solidFill>
                  <a:srgbClr val="FFC000"/>
                </a:solidFill>
                <a:latin typeface="Times New Roman" pitchFamily="18" charset="0"/>
                <a:cs typeface="Times New Roman" pitchFamily="18" charset="0"/>
              </a:rPr>
              <a:t>Watch Us: www.youtube.com/SpaceXChannel</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000"/>
            <a:ext cx="2438400" cy="1143000"/>
          </a:xfrm>
        </p:spPr>
        <p:txBody>
          <a:bodyPr/>
          <a:lstStyle/>
          <a:p>
            <a:r>
              <a:rPr lang="en-US" dirty="0" smtClean="0">
                <a:solidFill>
                  <a:srgbClr val="FFC000"/>
                </a:solidFill>
                <a:latin typeface="Arial Black" pitchFamily="34" charset="0"/>
              </a:rPr>
              <a:t>X-37B</a:t>
            </a:r>
            <a:endParaRPr lang="en-US" dirty="0">
              <a:solidFill>
                <a:srgbClr val="FFC000"/>
              </a:solidFill>
              <a:latin typeface="Arial Black" pitchFamily="34" charset="0"/>
            </a:endParaRPr>
          </a:p>
        </p:txBody>
      </p:sp>
      <p:sp>
        <p:nvSpPr>
          <p:cNvPr id="3" name="Content Placeholder 2"/>
          <p:cNvSpPr>
            <a:spLocks noGrp="1"/>
          </p:cNvSpPr>
          <p:nvPr>
            <p:ph idx="1"/>
          </p:nvPr>
        </p:nvSpPr>
        <p:spPr>
          <a:xfrm>
            <a:off x="3886200" y="3048000"/>
            <a:ext cx="4800600" cy="3657600"/>
          </a:xfrm>
        </p:spPr>
        <p:txBody>
          <a:bodyPr>
            <a:normAutofit fontScale="92500" lnSpcReduction="10000"/>
          </a:bodyPr>
          <a:lstStyle/>
          <a:p>
            <a:r>
              <a:rPr lang="en-US" dirty="0" smtClean="0"/>
              <a:t>USA 212 Apr 2010-Dec 2010</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USA 226 Mar 2011-??</a:t>
            </a:r>
          </a:p>
          <a:p>
            <a:endParaRPr lang="en-US" dirty="0"/>
          </a:p>
        </p:txBody>
      </p:sp>
      <p:pic>
        <p:nvPicPr>
          <p:cNvPr id="48130" name="Picture 2" descr="C:\Documents and Settings\Ben\Desktop\Diversicon-2011-Sol-Sys-Update\x-37b-landing.jpg"/>
          <p:cNvPicPr>
            <a:picLocks noChangeAspect="1" noChangeArrowheads="1"/>
          </p:cNvPicPr>
          <p:nvPr/>
        </p:nvPicPr>
        <p:blipFill>
          <a:blip r:embed="rId2"/>
          <a:srcRect/>
          <a:stretch>
            <a:fillRect/>
          </a:stretch>
        </p:blipFill>
        <p:spPr bwMode="auto">
          <a:xfrm>
            <a:off x="4038600" y="533400"/>
            <a:ext cx="4590875" cy="2514600"/>
          </a:xfrm>
          <a:prstGeom prst="rect">
            <a:avLst/>
          </a:prstGeom>
          <a:noFill/>
        </p:spPr>
      </p:pic>
      <p:pic>
        <p:nvPicPr>
          <p:cNvPr id="48131" name="Picture 3" descr="C:\Documents and Settings\Ben\Desktop\Diversicon-2011-Sol-Sys-Update\x-37b-otvart.jpg"/>
          <p:cNvPicPr>
            <a:picLocks noChangeAspect="1" noChangeArrowheads="1"/>
          </p:cNvPicPr>
          <p:nvPr/>
        </p:nvPicPr>
        <p:blipFill>
          <a:blip r:embed="rId3"/>
          <a:srcRect/>
          <a:stretch>
            <a:fillRect/>
          </a:stretch>
        </p:blipFill>
        <p:spPr bwMode="auto">
          <a:xfrm>
            <a:off x="4114800" y="3429000"/>
            <a:ext cx="4419600" cy="2643662"/>
          </a:xfrm>
          <a:prstGeom prst="rect">
            <a:avLst/>
          </a:prstGeom>
          <a:noFill/>
        </p:spPr>
      </p:pic>
      <p:sp>
        <p:nvSpPr>
          <p:cNvPr id="6" name="TextBox 5"/>
          <p:cNvSpPr txBox="1"/>
          <p:nvPr/>
        </p:nvSpPr>
        <p:spPr>
          <a:xfrm>
            <a:off x="228600" y="1447800"/>
            <a:ext cx="4038600" cy="4247317"/>
          </a:xfrm>
          <a:prstGeom prst="rect">
            <a:avLst/>
          </a:prstGeom>
          <a:noFill/>
        </p:spPr>
        <p:txBody>
          <a:bodyPr wrap="square" rtlCol="0">
            <a:spAutoFit/>
          </a:bodyPr>
          <a:lstStyle/>
          <a:p>
            <a:r>
              <a:rPr lang="en-US" b="1" dirty="0" smtClean="0"/>
              <a:t>General characteristics</a:t>
            </a:r>
            <a:endParaRPr lang="en-US" dirty="0" smtClean="0"/>
          </a:p>
          <a:p>
            <a:r>
              <a:rPr lang="en-US" b="1" dirty="0" smtClean="0"/>
              <a:t>Crew:</a:t>
            </a:r>
            <a:r>
              <a:rPr lang="en-US" dirty="0" smtClean="0"/>
              <a:t> None</a:t>
            </a:r>
          </a:p>
          <a:p>
            <a:r>
              <a:rPr lang="en-US" b="1" dirty="0" smtClean="0"/>
              <a:t>Length:</a:t>
            </a:r>
            <a:r>
              <a:rPr lang="en-US" dirty="0" smtClean="0"/>
              <a:t> 29 ft 3 in (8.9 m)</a:t>
            </a:r>
          </a:p>
          <a:p>
            <a:r>
              <a:rPr lang="en-US" b="1" dirty="0" smtClean="0"/>
              <a:t>Wingspan:</a:t>
            </a:r>
            <a:r>
              <a:rPr lang="en-US" dirty="0" smtClean="0"/>
              <a:t> 14 ft 11 in (4.5 m)</a:t>
            </a:r>
          </a:p>
          <a:p>
            <a:r>
              <a:rPr lang="en-US" b="1" dirty="0" smtClean="0"/>
              <a:t>Height:</a:t>
            </a:r>
            <a:r>
              <a:rPr lang="en-US" dirty="0" smtClean="0"/>
              <a:t> 9 ft 6 in (2.9 m)</a:t>
            </a:r>
          </a:p>
          <a:p>
            <a:r>
              <a:rPr lang="en-US" b="1" dirty="0" smtClean="0"/>
              <a:t>Loaded weight:</a:t>
            </a:r>
            <a:r>
              <a:rPr lang="en-US" dirty="0" smtClean="0"/>
              <a:t> 11,000 lb (4,990 kg)</a:t>
            </a:r>
          </a:p>
          <a:p>
            <a:r>
              <a:rPr lang="en-US" b="1" dirty="0" smtClean="0"/>
              <a:t>Power:</a:t>
            </a:r>
            <a:r>
              <a:rPr lang="en-US" dirty="0" smtClean="0"/>
              <a:t> Gallium arsenide</a:t>
            </a:r>
            <a:r>
              <a:rPr lang="en-US" dirty="0"/>
              <a:t> </a:t>
            </a:r>
            <a:r>
              <a:rPr lang="en-US" dirty="0" smtClean="0"/>
              <a:t>solar cells with lithium-ion batteries</a:t>
            </a:r>
          </a:p>
          <a:p>
            <a:r>
              <a:rPr lang="en-US" b="1" dirty="0" smtClean="0"/>
              <a:t>Payload Bay:</a:t>
            </a:r>
            <a:r>
              <a:rPr lang="en-US" dirty="0" smtClean="0"/>
              <a:t> 7 × 4 ft (2.1 × 1.2 m)</a:t>
            </a:r>
          </a:p>
          <a:p>
            <a:r>
              <a:rPr lang="en-US" b="1" dirty="0" smtClean="0"/>
              <a:t>Performance</a:t>
            </a:r>
            <a:endParaRPr lang="en-US" dirty="0" smtClean="0"/>
          </a:p>
          <a:p>
            <a:r>
              <a:rPr lang="en-US" b="1" dirty="0" smtClean="0"/>
              <a:t>Orbital speed:</a:t>
            </a:r>
            <a:r>
              <a:rPr lang="en-US" dirty="0" smtClean="0"/>
              <a:t> 17,500 mph (28,200 km/h)</a:t>
            </a:r>
          </a:p>
          <a:p>
            <a:r>
              <a:rPr lang="en-US" b="1" dirty="0" smtClean="0"/>
              <a:t>Orbit:</a:t>
            </a:r>
            <a:r>
              <a:rPr lang="en-US" dirty="0" smtClean="0"/>
              <a:t> Low Earth orbit</a:t>
            </a:r>
          </a:p>
          <a:p>
            <a:r>
              <a:rPr lang="en-US" b="1" dirty="0" smtClean="0"/>
              <a:t>Orbital time:</a:t>
            </a:r>
            <a:r>
              <a:rPr lang="en-US" dirty="0" smtClean="0"/>
              <a:t> Up to 270 days</a:t>
            </a:r>
          </a:p>
          <a:p>
            <a:endParaRPr lang="en-US" dirty="0"/>
          </a:p>
        </p:txBody>
      </p:sp>
      <p:sp>
        <p:nvSpPr>
          <p:cNvPr id="7" name="TextBox 6"/>
          <p:cNvSpPr txBox="1"/>
          <p:nvPr/>
        </p:nvSpPr>
        <p:spPr>
          <a:xfrm>
            <a:off x="228600" y="6324600"/>
            <a:ext cx="6933565" cy="369332"/>
          </a:xfrm>
          <a:prstGeom prst="rect">
            <a:avLst/>
          </a:prstGeom>
          <a:noFill/>
        </p:spPr>
        <p:txBody>
          <a:bodyPr wrap="none" rtlCol="0">
            <a:spAutoFit/>
          </a:bodyPr>
          <a:lstStyle/>
          <a:p>
            <a:r>
              <a:rPr lang="en-US" dirty="0" smtClean="0"/>
              <a:t>http://www.af.mil/information/factsheets/factsheet.asp?fsID=16639</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t100.jpg"/>
          <p:cNvPicPr>
            <a:picLocks noChangeAspect="1"/>
          </p:cNvPicPr>
          <p:nvPr/>
        </p:nvPicPr>
        <p:blipFill>
          <a:blip r:embed="rId2"/>
          <a:stretch>
            <a:fillRect/>
          </a:stretch>
        </p:blipFill>
        <p:spPr>
          <a:xfrm>
            <a:off x="152400" y="152400"/>
            <a:ext cx="3124200" cy="4035425"/>
          </a:xfrm>
          <a:prstGeom prst="rect">
            <a:avLst/>
          </a:prstGeom>
        </p:spPr>
      </p:pic>
      <p:sp>
        <p:nvSpPr>
          <p:cNvPr id="3" name="Rectangle 2"/>
          <p:cNvSpPr/>
          <p:nvPr/>
        </p:nvSpPr>
        <p:spPr>
          <a:xfrm>
            <a:off x="3429000" y="304800"/>
            <a:ext cx="2617704"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dirty="0" smtClean="0">
                <a:solidFill>
                  <a:srgbClr val="FFC000"/>
                </a:solidFill>
              </a:rPr>
              <a:t>CST-100</a:t>
            </a:r>
            <a:endParaRPr lang="en-US" sz="5400" b="1" cap="none" spc="0" dirty="0">
              <a:ln w="11430"/>
              <a:solidFill>
                <a:srgbClr val="FFC000"/>
              </a:solidFill>
              <a:effectLst>
                <a:outerShdw blurRad="80000" dist="40000" dir="5040000" algn="tl">
                  <a:srgbClr val="000000">
                    <a:alpha val="30000"/>
                  </a:srgbClr>
                </a:outerShdw>
              </a:effectLst>
            </a:endParaRPr>
          </a:p>
        </p:txBody>
      </p:sp>
      <p:pic>
        <p:nvPicPr>
          <p:cNvPr id="4" name="Picture 3" descr="rockets.jpg"/>
          <p:cNvPicPr>
            <a:picLocks noChangeAspect="1"/>
          </p:cNvPicPr>
          <p:nvPr/>
        </p:nvPicPr>
        <p:blipFill>
          <a:blip r:embed="rId3"/>
          <a:stretch>
            <a:fillRect/>
          </a:stretch>
        </p:blipFill>
        <p:spPr>
          <a:xfrm>
            <a:off x="4419600" y="2057400"/>
            <a:ext cx="4321215" cy="4267200"/>
          </a:xfrm>
          <a:prstGeom prst="rect">
            <a:avLst/>
          </a:prstGeom>
        </p:spPr>
      </p:pic>
      <p:pic>
        <p:nvPicPr>
          <p:cNvPr id="5" name="Picture 4" descr="CST-100-crew.jpg"/>
          <p:cNvPicPr>
            <a:picLocks noChangeAspect="1"/>
          </p:cNvPicPr>
          <p:nvPr/>
        </p:nvPicPr>
        <p:blipFill>
          <a:blip r:embed="rId4"/>
          <a:stretch>
            <a:fillRect/>
          </a:stretch>
        </p:blipFill>
        <p:spPr>
          <a:xfrm>
            <a:off x="1905000" y="3124200"/>
            <a:ext cx="2407920" cy="3210560"/>
          </a:xfrm>
          <a:prstGeom prst="rect">
            <a:avLst/>
          </a:prstGeom>
        </p:spPr>
      </p:pic>
      <p:pic>
        <p:nvPicPr>
          <p:cNvPr id="6" name="Picture 5" descr="240px-Boeing-Logo.svg.png"/>
          <p:cNvPicPr>
            <a:picLocks noChangeAspect="1"/>
          </p:cNvPicPr>
          <p:nvPr/>
        </p:nvPicPr>
        <p:blipFill>
          <a:blip r:embed="rId5"/>
          <a:stretch>
            <a:fillRect/>
          </a:stretch>
        </p:blipFill>
        <p:spPr>
          <a:xfrm>
            <a:off x="609600" y="533400"/>
            <a:ext cx="2286000" cy="571500"/>
          </a:xfrm>
          <a:prstGeom prst="rect">
            <a:avLst/>
          </a:prstGeom>
        </p:spPr>
      </p:pic>
      <p:sp>
        <p:nvSpPr>
          <p:cNvPr id="7" name="TextBox 6"/>
          <p:cNvSpPr txBox="1"/>
          <p:nvPr/>
        </p:nvSpPr>
        <p:spPr>
          <a:xfrm>
            <a:off x="3352800" y="1143000"/>
            <a:ext cx="4605107" cy="646331"/>
          </a:xfrm>
          <a:prstGeom prst="rect">
            <a:avLst/>
          </a:prstGeom>
          <a:noFill/>
        </p:spPr>
        <p:txBody>
          <a:bodyPr wrap="none" rtlCol="0">
            <a:spAutoFit/>
          </a:bodyPr>
          <a:lstStyle/>
          <a:p>
            <a:r>
              <a:rPr lang="en-US" dirty="0" smtClean="0"/>
              <a:t>Crew Space Transportation </a:t>
            </a:r>
            <a:br>
              <a:rPr lang="en-US" dirty="0" smtClean="0"/>
            </a:br>
            <a:r>
              <a:rPr lang="en-US" dirty="0" smtClean="0"/>
              <a:t>the number 100 in the name stands for 100 km</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Documents and Settings\Ben\Desktop\Diversicon-2011-Sol-Sys-Update\gta.jpg"/>
          <p:cNvPicPr>
            <a:picLocks noChangeAspect="1" noChangeArrowheads="1"/>
          </p:cNvPicPr>
          <p:nvPr/>
        </p:nvPicPr>
        <p:blipFill>
          <a:blip r:embed="rId2"/>
          <a:srcRect/>
          <a:stretch>
            <a:fillRect/>
          </a:stretch>
        </p:blipFill>
        <p:spPr bwMode="auto">
          <a:xfrm>
            <a:off x="0" y="0"/>
            <a:ext cx="9578626" cy="6858000"/>
          </a:xfrm>
          <a:prstGeom prst="rect">
            <a:avLst/>
          </a:prstGeom>
          <a:noFill/>
        </p:spPr>
      </p:pic>
      <p:sp>
        <p:nvSpPr>
          <p:cNvPr id="2" name="Title 1"/>
          <p:cNvSpPr>
            <a:spLocks noGrp="1"/>
          </p:cNvSpPr>
          <p:nvPr>
            <p:ph type="title"/>
          </p:nvPr>
        </p:nvSpPr>
        <p:spPr>
          <a:xfrm>
            <a:off x="533400" y="533400"/>
            <a:ext cx="8763000" cy="1143000"/>
          </a:xfrm>
        </p:spPr>
        <p:txBody>
          <a:bodyPr>
            <a:normAutofit fontScale="90000"/>
          </a:bodyPr>
          <a:lstStyle/>
          <a:p>
            <a:r>
              <a:rPr lang="en-US" dirty="0" smtClean="0">
                <a:solidFill>
                  <a:srgbClr val="FFC000"/>
                </a:solidFill>
                <a:latin typeface="Arial Black" pitchFamily="34" charset="0"/>
              </a:rPr>
              <a:t>Multi-Purpose Crew Vehicle</a:t>
            </a:r>
            <a:endParaRPr lang="en-US" dirty="0">
              <a:solidFill>
                <a:srgbClr val="FFC000"/>
              </a:solidFill>
              <a:latin typeface="Arial Black" pitchFamily="34" charset="0"/>
            </a:endParaRPr>
          </a:p>
        </p:txBody>
      </p:sp>
      <p:sp>
        <p:nvSpPr>
          <p:cNvPr id="3" name="Content Placeholder 2"/>
          <p:cNvSpPr>
            <a:spLocks noGrp="1"/>
          </p:cNvSpPr>
          <p:nvPr>
            <p:ph idx="1"/>
          </p:nvPr>
        </p:nvSpPr>
        <p:spPr>
          <a:xfrm>
            <a:off x="1447800" y="2590800"/>
            <a:ext cx="4953000" cy="990600"/>
          </a:xfrm>
        </p:spPr>
        <p:txBody>
          <a:bodyPr>
            <a:normAutofit/>
          </a:bodyPr>
          <a:lstStyle/>
          <a:p>
            <a:r>
              <a:rPr lang="en-US" sz="2400" dirty="0" smtClean="0">
                <a:solidFill>
                  <a:srgbClr val="FFC000"/>
                </a:solidFill>
              </a:rPr>
              <a:t>(Formerly known as Orion)</a:t>
            </a:r>
            <a:endParaRPr lang="en-US" sz="2400" dirty="0">
              <a:solidFill>
                <a:srgbClr val="FFC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Documents and Settings\Ben\Desktop\Diversicon-2011-Sol-Sys-Update\FG-Soyuz-pad.jpg"/>
          <p:cNvPicPr>
            <a:picLocks noChangeAspect="1" noChangeArrowheads="1"/>
          </p:cNvPicPr>
          <p:nvPr/>
        </p:nvPicPr>
        <p:blipFill>
          <a:blip r:embed="rId2"/>
          <a:srcRect/>
          <a:stretch>
            <a:fillRect/>
          </a:stretch>
        </p:blipFill>
        <p:spPr bwMode="auto">
          <a:xfrm>
            <a:off x="0" y="-1"/>
            <a:ext cx="9144000" cy="7076261"/>
          </a:xfrm>
          <a:prstGeom prst="rect">
            <a:avLst/>
          </a:prstGeom>
          <a:noFill/>
        </p:spPr>
      </p:pic>
      <p:sp>
        <p:nvSpPr>
          <p:cNvPr id="3" name="Content Placeholder 2"/>
          <p:cNvSpPr>
            <a:spLocks noGrp="1"/>
          </p:cNvSpPr>
          <p:nvPr>
            <p:ph idx="1"/>
          </p:nvPr>
        </p:nvSpPr>
        <p:spPr/>
        <p:txBody>
          <a:bodyPr/>
          <a:lstStyle/>
          <a:p>
            <a:r>
              <a:rPr lang="en-US" dirty="0" smtClean="0">
                <a:solidFill>
                  <a:srgbClr val="FFC000"/>
                </a:solidFill>
              </a:rPr>
              <a:t>Launching this fall ???</a:t>
            </a:r>
            <a:endParaRPr lang="en-US" dirty="0">
              <a:solidFill>
                <a:srgbClr val="FFC000"/>
              </a:solidFill>
            </a:endParaRPr>
          </a:p>
        </p:txBody>
      </p:sp>
      <p:sp>
        <p:nvSpPr>
          <p:cNvPr id="6" name="Title 1"/>
          <p:cNvSpPr txBox="1">
            <a:spLocks/>
          </p:cNvSpPr>
          <p:nvPr/>
        </p:nvSpPr>
        <p:spPr>
          <a:xfrm>
            <a:off x="685800" y="152400"/>
            <a:ext cx="8229600" cy="1143000"/>
          </a:xfrm>
          <a:prstGeom prst="rect">
            <a:avLst/>
          </a:prstGeom>
        </p:spPr>
        <p:txBody>
          <a:bodyPr vert="horz" lIns="0" rIns="0" bIns="0" anchor="b">
            <a:normAutofit fontScale="77500" lnSpcReduction="20000"/>
          </a:bodyPr>
          <a:lstStyle/>
          <a:p>
            <a:pPr lvl="0">
              <a:spcBef>
                <a:spcPct val="0"/>
              </a:spcBef>
            </a:pPr>
            <a:r>
              <a:rPr kumimoji="0" lang="en-US" sz="5000" b="0" i="0" u="none" strike="noStrike" kern="1200" cap="none" spc="0" normalizeH="0" baseline="0" noProof="0" dirty="0" smtClean="0">
                <a:ln>
                  <a:noFill/>
                </a:ln>
                <a:solidFill>
                  <a:srgbClr val="FFC000"/>
                </a:solidFill>
                <a:effectLst/>
                <a:uLnTx/>
                <a:uFillTx/>
                <a:latin typeface="Arial Black" pitchFamily="34" charset="0"/>
                <a:ea typeface="+mj-ea"/>
                <a:cs typeface="+mj-cs"/>
              </a:rPr>
              <a:t>Russian Soyuz in </a:t>
            </a:r>
            <a:r>
              <a:rPr lang="en-US" sz="5400" dirty="0" smtClean="0">
                <a:solidFill>
                  <a:srgbClr val="FFC000"/>
                </a:solidFill>
                <a:latin typeface="Arial Black" pitchFamily="34" charset="0"/>
              </a:rPr>
              <a:t>French Guiana (</a:t>
            </a:r>
            <a:r>
              <a:rPr kumimoji="0" lang="en-US" sz="5000" b="0" i="0" u="none" strike="noStrike" kern="1200" cap="none" spc="0" normalizeH="0" baseline="0" noProof="0" dirty="0" smtClean="0">
                <a:ln>
                  <a:noFill/>
                </a:ln>
                <a:solidFill>
                  <a:srgbClr val="FFC000"/>
                </a:solidFill>
                <a:effectLst/>
                <a:uLnTx/>
                <a:uFillTx/>
                <a:latin typeface="Arial Black" pitchFamily="34" charset="0"/>
                <a:ea typeface="+mj-ea"/>
                <a:cs typeface="+mj-cs"/>
              </a:rPr>
              <a:t>South America)</a:t>
            </a:r>
            <a:endParaRPr kumimoji="0" lang="en-US" sz="5000" b="0" i="0" u="none" strike="noStrike" kern="1200" cap="none" spc="0" normalizeH="0" baseline="0" noProof="0" dirty="0">
              <a:ln>
                <a:noFill/>
              </a:ln>
              <a:solidFill>
                <a:srgbClr val="FFC000"/>
              </a:solidFill>
              <a:effectLst/>
              <a:uLnTx/>
              <a:uFillTx/>
              <a:latin typeface="Arial Black" pitchFamily="34" charset="0"/>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057400" y="0"/>
            <a:ext cx="6858000" cy="7200000"/>
          </a:xfrm>
          <a:prstGeom prst="rect">
            <a:avLst/>
          </a:prstGeom>
          <a:noFill/>
          <a:ln w="9525">
            <a:noFill/>
            <a:miter lim="800000"/>
            <a:headEnd/>
            <a:tailEnd/>
          </a:ln>
          <a:effectLst/>
        </p:spPr>
      </p:pic>
      <p:sp>
        <p:nvSpPr>
          <p:cNvPr id="2" name="Title 1"/>
          <p:cNvSpPr>
            <a:spLocks noGrp="1"/>
          </p:cNvSpPr>
          <p:nvPr>
            <p:ph type="title"/>
          </p:nvPr>
        </p:nvSpPr>
        <p:spPr>
          <a:xfrm>
            <a:off x="457200" y="228600"/>
            <a:ext cx="8229600" cy="1143000"/>
          </a:xfrm>
        </p:spPr>
        <p:txBody>
          <a:bodyPr/>
          <a:lstStyle/>
          <a:p>
            <a:r>
              <a:rPr lang="en-US" dirty="0" smtClean="0">
                <a:solidFill>
                  <a:srgbClr val="FFC000"/>
                </a:solidFill>
                <a:latin typeface="Arial Black" pitchFamily="34" charset="0"/>
              </a:rPr>
              <a:t>South Pole Vortex </a:t>
            </a:r>
            <a:endParaRPr lang="en-US" dirty="0">
              <a:solidFill>
                <a:srgbClr val="FFC000"/>
              </a:solidFill>
              <a:latin typeface="Arial Black" pitchFamily="34" charset="0"/>
            </a:endParaRPr>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C:\Documents and Settings\Ben\Desktop\Diversicon-2011-Sol-Sys-Update\gslvf06.jpg"/>
          <p:cNvPicPr>
            <a:picLocks noChangeAspect="1" noChangeArrowheads="1"/>
          </p:cNvPicPr>
          <p:nvPr/>
        </p:nvPicPr>
        <p:blipFill>
          <a:blip r:embed="rId2"/>
          <a:srcRect/>
          <a:stretch>
            <a:fillRect/>
          </a:stretch>
        </p:blipFill>
        <p:spPr bwMode="auto">
          <a:xfrm>
            <a:off x="4495800" y="1371600"/>
            <a:ext cx="4211637" cy="4211637"/>
          </a:xfrm>
          <a:prstGeom prst="rect">
            <a:avLst/>
          </a:prstGeom>
          <a:noFill/>
        </p:spPr>
      </p:pic>
      <p:pic>
        <p:nvPicPr>
          <p:cNvPr id="50178" name="Picture 2" descr="C:\Documents and Settings\Ben\Desktop\Diversicon-2011-Sol-Sys-Update\gslv.jpg"/>
          <p:cNvPicPr>
            <a:picLocks noChangeAspect="1" noChangeArrowheads="1"/>
          </p:cNvPicPr>
          <p:nvPr/>
        </p:nvPicPr>
        <p:blipFill>
          <a:blip r:embed="rId3"/>
          <a:srcRect/>
          <a:stretch>
            <a:fillRect/>
          </a:stretch>
        </p:blipFill>
        <p:spPr bwMode="auto">
          <a:xfrm>
            <a:off x="457200" y="1295400"/>
            <a:ext cx="3998568" cy="4953000"/>
          </a:xfrm>
          <a:prstGeom prst="rect">
            <a:avLst/>
          </a:prstGeom>
          <a:noFill/>
        </p:spPr>
      </p:pic>
      <p:sp>
        <p:nvSpPr>
          <p:cNvPr id="2" name="Title 1"/>
          <p:cNvSpPr>
            <a:spLocks noGrp="1"/>
          </p:cNvSpPr>
          <p:nvPr>
            <p:ph type="title"/>
          </p:nvPr>
        </p:nvSpPr>
        <p:spPr/>
        <p:txBody>
          <a:bodyPr>
            <a:normAutofit fontScale="90000"/>
          </a:bodyPr>
          <a:lstStyle/>
          <a:p>
            <a:r>
              <a:rPr lang="en-US" dirty="0" smtClean="0">
                <a:solidFill>
                  <a:srgbClr val="FFC000"/>
                </a:solidFill>
                <a:latin typeface="Arial Black" pitchFamily="34" charset="0"/>
              </a:rPr>
              <a:t>India’s Geosynchronous Satellite Launch Vehicle</a:t>
            </a:r>
            <a:endParaRPr lang="en-US" dirty="0">
              <a:solidFill>
                <a:srgbClr val="FFC000"/>
              </a:solidFill>
              <a:latin typeface="Arial Black" pitchFamily="34" charset="0"/>
            </a:endParaRPr>
          </a:p>
        </p:txBody>
      </p:sp>
      <p:sp>
        <p:nvSpPr>
          <p:cNvPr id="3" name="Content Placeholder 2"/>
          <p:cNvSpPr>
            <a:spLocks noGrp="1"/>
          </p:cNvSpPr>
          <p:nvPr>
            <p:ph idx="1"/>
          </p:nvPr>
        </p:nvSpPr>
        <p:spPr/>
        <p:txBody>
          <a:bodyPr/>
          <a:lstStyle/>
          <a:p>
            <a:endParaRPr lang="en-US" dirty="0"/>
          </a:p>
        </p:txBody>
      </p:sp>
      <p:sp>
        <p:nvSpPr>
          <p:cNvPr id="6" name="TextBox 5"/>
          <p:cNvSpPr txBox="1"/>
          <p:nvPr/>
        </p:nvSpPr>
        <p:spPr>
          <a:xfrm>
            <a:off x="3048000" y="6248400"/>
            <a:ext cx="4793685" cy="369332"/>
          </a:xfrm>
          <a:prstGeom prst="rect">
            <a:avLst/>
          </a:prstGeom>
          <a:noFill/>
        </p:spPr>
        <p:txBody>
          <a:bodyPr wrap="none" rtlCol="0">
            <a:spAutoFit/>
          </a:bodyPr>
          <a:lstStyle/>
          <a:p>
            <a:r>
              <a:rPr lang="en-US" dirty="0" smtClean="0"/>
              <a:t>http://spaceflightnow.com/news/n1012/31gslv/</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C:\Documents and Settings\Ben\Desktop\Diversicon-2011-Sol-Sys-Update\heavylift.jpg"/>
          <p:cNvPicPr>
            <a:picLocks noChangeAspect="1" noChangeArrowheads="1"/>
          </p:cNvPicPr>
          <p:nvPr/>
        </p:nvPicPr>
        <p:blipFill>
          <a:blip r:embed="rId2"/>
          <a:srcRect/>
          <a:stretch>
            <a:fillRect/>
          </a:stretch>
        </p:blipFill>
        <p:spPr bwMode="auto">
          <a:xfrm>
            <a:off x="3344422" y="0"/>
            <a:ext cx="5799578" cy="6858000"/>
          </a:xfrm>
          <a:prstGeom prst="rect">
            <a:avLst/>
          </a:prstGeom>
          <a:noFill/>
        </p:spPr>
      </p:pic>
      <p:sp>
        <p:nvSpPr>
          <p:cNvPr id="2" name="Title 1"/>
          <p:cNvSpPr>
            <a:spLocks noGrp="1"/>
          </p:cNvSpPr>
          <p:nvPr>
            <p:ph type="title"/>
          </p:nvPr>
        </p:nvSpPr>
        <p:spPr>
          <a:xfrm>
            <a:off x="304800" y="304800"/>
            <a:ext cx="8839200" cy="1143000"/>
          </a:xfrm>
        </p:spPr>
        <p:txBody>
          <a:bodyPr>
            <a:noAutofit/>
          </a:bodyPr>
          <a:lstStyle/>
          <a:p>
            <a:r>
              <a:rPr lang="en-US" sz="3600" i="1" dirty="0" smtClean="0">
                <a:solidFill>
                  <a:srgbClr val="FFC000"/>
                </a:solidFill>
                <a:latin typeface="Arial Black" pitchFamily="34" charset="0"/>
              </a:rPr>
              <a:t>Heavy-lift</a:t>
            </a:r>
            <a:r>
              <a:rPr lang="en-US" sz="3600" dirty="0" smtClean="0">
                <a:solidFill>
                  <a:srgbClr val="FFC000"/>
                </a:solidFill>
                <a:latin typeface="Arial Black" pitchFamily="34" charset="0"/>
              </a:rPr>
              <a:t>  Space Launch System</a:t>
            </a:r>
            <a:endParaRPr lang="en-US" sz="3600" dirty="0">
              <a:solidFill>
                <a:srgbClr val="FFC000"/>
              </a:solidFill>
              <a:latin typeface="Arial Black" pitchFamily="34" charset="0"/>
            </a:endParaRPr>
          </a:p>
        </p:txBody>
      </p:sp>
      <p:sp>
        <p:nvSpPr>
          <p:cNvPr id="5" name="Content Placeholder 4"/>
          <p:cNvSpPr>
            <a:spLocks noGrp="1"/>
          </p:cNvSpPr>
          <p:nvPr>
            <p:ph idx="1"/>
          </p:nvPr>
        </p:nvSpPr>
        <p:spPr/>
        <p:txBody>
          <a:bodyPr/>
          <a:lstStyle/>
          <a:p>
            <a:r>
              <a:rPr lang="en-US" dirty="0" smtClean="0"/>
              <a:t>Stay tuned for details</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elowLogo.png"/>
          <p:cNvPicPr>
            <a:picLocks noChangeAspect="1"/>
          </p:cNvPicPr>
          <p:nvPr/>
        </p:nvPicPr>
        <p:blipFill>
          <a:blip r:embed="rId2"/>
          <a:stretch>
            <a:fillRect/>
          </a:stretch>
        </p:blipFill>
        <p:spPr>
          <a:xfrm>
            <a:off x="685800" y="228600"/>
            <a:ext cx="3809524" cy="1104762"/>
          </a:xfrm>
          <a:prstGeom prst="rect">
            <a:avLst/>
          </a:prstGeom>
        </p:spPr>
      </p:pic>
      <p:pic>
        <p:nvPicPr>
          <p:cNvPr id="4" name="Picture 3" descr="Bigelow_Commercial_Space_Station.jpg"/>
          <p:cNvPicPr>
            <a:picLocks noChangeAspect="1"/>
          </p:cNvPicPr>
          <p:nvPr/>
        </p:nvPicPr>
        <p:blipFill>
          <a:blip r:embed="rId3"/>
          <a:stretch>
            <a:fillRect/>
          </a:stretch>
        </p:blipFill>
        <p:spPr>
          <a:xfrm>
            <a:off x="3276600" y="2971800"/>
            <a:ext cx="5715000" cy="3670300"/>
          </a:xfrm>
          <a:prstGeom prst="rect">
            <a:avLst/>
          </a:prstGeom>
        </p:spPr>
      </p:pic>
      <p:pic>
        <p:nvPicPr>
          <p:cNvPr id="3" name="Picture 2" descr="NautilusModule2.jpg"/>
          <p:cNvPicPr>
            <a:picLocks noChangeAspect="1"/>
          </p:cNvPicPr>
          <p:nvPr/>
        </p:nvPicPr>
        <p:blipFill>
          <a:blip r:embed="rId4"/>
          <a:stretch>
            <a:fillRect/>
          </a:stretch>
        </p:blipFill>
        <p:spPr>
          <a:xfrm>
            <a:off x="990600" y="1447800"/>
            <a:ext cx="3424719" cy="3048000"/>
          </a:xfrm>
          <a:prstGeom prst="rect">
            <a:avLst/>
          </a:prstGeom>
        </p:spPr>
      </p:pic>
      <p:pic>
        <p:nvPicPr>
          <p:cNvPr id="5" name="Picture 4" descr="220px-GenesisI.jpeg"/>
          <p:cNvPicPr>
            <a:picLocks noChangeAspect="1"/>
          </p:cNvPicPr>
          <p:nvPr/>
        </p:nvPicPr>
        <p:blipFill>
          <a:blip r:embed="rId5"/>
          <a:stretch>
            <a:fillRect/>
          </a:stretch>
        </p:blipFill>
        <p:spPr>
          <a:xfrm>
            <a:off x="4495800" y="142633"/>
            <a:ext cx="2057400" cy="2702675"/>
          </a:xfrm>
          <a:prstGeom prst="rect">
            <a:avLst/>
          </a:prstGeom>
        </p:spPr>
      </p:pic>
      <p:sp>
        <p:nvSpPr>
          <p:cNvPr id="6" name="Rectangle 5"/>
          <p:cNvSpPr/>
          <p:nvPr/>
        </p:nvSpPr>
        <p:spPr>
          <a:xfrm>
            <a:off x="381000" y="5181600"/>
            <a:ext cx="371960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dirty="0" smtClean="0">
                <a:solidFill>
                  <a:srgbClr val="FFC000"/>
                </a:solidFill>
              </a:rPr>
              <a:t>Space Hotel</a:t>
            </a:r>
            <a:endParaRPr lang="en-US" sz="5400" b="1" cap="none" spc="0" dirty="0">
              <a:ln w="11430"/>
              <a:solidFill>
                <a:srgbClr val="FFC000"/>
              </a:solidFill>
              <a:effectLst>
                <a:outerShdw blurRad="80000" dist="40000" dir="5040000" algn="tl">
                  <a:srgbClr val="000000">
                    <a:alpha val="30000"/>
                  </a:srgbClr>
                </a:outerShdw>
              </a:effectLst>
            </a:endParaRPr>
          </a:p>
        </p:txBody>
      </p:sp>
      <p:sp>
        <p:nvSpPr>
          <p:cNvPr id="7" name="Rectangle 6"/>
          <p:cNvSpPr/>
          <p:nvPr/>
        </p:nvSpPr>
        <p:spPr>
          <a:xfrm>
            <a:off x="4572000" y="228600"/>
            <a:ext cx="4173835"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dirty="0" smtClean="0">
                <a:solidFill>
                  <a:srgbClr val="FFC000"/>
                </a:solidFill>
              </a:rPr>
              <a:t>Genesis I &amp; II</a:t>
            </a:r>
            <a:endParaRPr lang="en-US" sz="5400" b="1" cap="none" spc="0" dirty="0">
              <a:ln w="11430"/>
              <a:solidFill>
                <a:srgbClr val="FFC000"/>
              </a:solidFill>
              <a:effectLst>
                <a:outerShdw blurRad="80000" dist="40000" dir="5040000" algn="tl">
                  <a:srgbClr val="000000">
                    <a:alpha val="30000"/>
                  </a:srgbClr>
                </a:outerShdw>
              </a:effectLst>
            </a:endParaRPr>
          </a:p>
        </p:txBody>
      </p:sp>
      <p:sp>
        <p:nvSpPr>
          <p:cNvPr id="8" name="TextBox 7"/>
          <p:cNvSpPr txBox="1"/>
          <p:nvPr/>
        </p:nvSpPr>
        <p:spPr>
          <a:xfrm>
            <a:off x="6629400" y="990600"/>
            <a:ext cx="1666546" cy="369332"/>
          </a:xfrm>
          <a:prstGeom prst="rect">
            <a:avLst/>
          </a:prstGeom>
          <a:noFill/>
        </p:spPr>
        <p:txBody>
          <a:bodyPr wrap="none" rtlCol="0">
            <a:spAutoFit/>
          </a:bodyPr>
          <a:lstStyle/>
          <a:p>
            <a:r>
              <a:rPr lang="en-US" dirty="0" smtClean="0"/>
              <a:t>(In Space NOW)</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Documents and Settings\Ben\Desktop\Diversicon-2011-Sol-Sys-Update\jwst.jpg"/>
          <p:cNvPicPr>
            <a:picLocks noChangeAspect="1" noChangeArrowheads="1"/>
          </p:cNvPicPr>
          <p:nvPr/>
        </p:nvPicPr>
        <p:blipFill>
          <a:blip r:embed="rId2"/>
          <a:srcRect/>
          <a:stretch>
            <a:fillRect/>
          </a:stretch>
        </p:blipFill>
        <p:spPr bwMode="auto">
          <a:xfrm>
            <a:off x="-533400" y="0"/>
            <a:ext cx="10874438" cy="6858000"/>
          </a:xfrm>
          <a:prstGeom prst="rect">
            <a:avLst/>
          </a:prstGeom>
          <a:noFill/>
        </p:spPr>
      </p:pic>
      <p:sp>
        <p:nvSpPr>
          <p:cNvPr id="2" name="Title 1"/>
          <p:cNvSpPr>
            <a:spLocks noGrp="1"/>
          </p:cNvSpPr>
          <p:nvPr>
            <p:ph type="title"/>
          </p:nvPr>
        </p:nvSpPr>
        <p:spPr>
          <a:xfrm>
            <a:off x="228600" y="381000"/>
            <a:ext cx="9220200" cy="1143000"/>
          </a:xfrm>
        </p:spPr>
        <p:txBody>
          <a:bodyPr>
            <a:normAutofit fontScale="90000"/>
          </a:bodyPr>
          <a:lstStyle/>
          <a:p>
            <a:r>
              <a:rPr lang="en-US" dirty="0" smtClean="0">
                <a:solidFill>
                  <a:srgbClr val="FFC000"/>
                </a:solidFill>
                <a:latin typeface="Arial Black" pitchFamily="34" charset="0"/>
              </a:rPr>
              <a:t>James Web Space Telescope</a:t>
            </a:r>
            <a:endParaRPr lang="en-US" dirty="0">
              <a:solidFill>
                <a:srgbClr val="FFC000"/>
              </a:solidFill>
              <a:latin typeface="Arial Black" pitchFamily="34" charset="0"/>
            </a:endParaRPr>
          </a:p>
        </p:txBody>
      </p:sp>
      <p:sp>
        <p:nvSpPr>
          <p:cNvPr id="5" name="TextBox 4"/>
          <p:cNvSpPr txBox="1"/>
          <p:nvPr/>
        </p:nvSpPr>
        <p:spPr>
          <a:xfrm>
            <a:off x="4800600" y="6096000"/>
            <a:ext cx="3694409" cy="461665"/>
          </a:xfrm>
          <a:prstGeom prst="rect">
            <a:avLst/>
          </a:prstGeom>
          <a:noFill/>
        </p:spPr>
        <p:txBody>
          <a:bodyPr wrap="none" rtlCol="0">
            <a:spAutoFit/>
          </a:bodyPr>
          <a:lstStyle/>
          <a:p>
            <a:r>
              <a:rPr lang="en-US" sz="2400" dirty="0" smtClean="0">
                <a:solidFill>
                  <a:srgbClr val="FFC000"/>
                </a:solidFill>
              </a:rPr>
              <a:t>http://www.jwst.nasa.gov</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noChangeArrowheads="1"/>
          </p:cNvPicPr>
          <p:nvPr/>
        </p:nvPicPr>
        <p:blipFill>
          <a:blip r:embed="rId2" cstate="print"/>
          <a:srcRect/>
          <a:stretch>
            <a:fillRect/>
          </a:stretch>
        </p:blipFill>
        <p:spPr bwMode="auto">
          <a:xfrm>
            <a:off x="1600200" y="0"/>
            <a:ext cx="5066462" cy="3429000"/>
          </a:xfrm>
          <a:prstGeom prst="rect">
            <a:avLst/>
          </a:prstGeom>
          <a:noFill/>
          <a:ln w="9525">
            <a:noFill/>
            <a:miter lim="800000"/>
            <a:headEnd/>
            <a:tailEnd/>
          </a:ln>
          <a:effectLst/>
        </p:spPr>
      </p:pic>
      <p:pic>
        <p:nvPicPr>
          <p:cNvPr id="47106" name="Picture 2"/>
          <p:cNvPicPr>
            <a:picLocks noChangeAspect="1" noChangeArrowheads="1"/>
          </p:cNvPicPr>
          <p:nvPr/>
        </p:nvPicPr>
        <p:blipFill>
          <a:blip r:embed="rId3"/>
          <a:srcRect/>
          <a:stretch>
            <a:fillRect/>
          </a:stretch>
        </p:blipFill>
        <p:spPr bwMode="auto">
          <a:xfrm>
            <a:off x="990600" y="3505200"/>
            <a:ext cx="3276600" cy="3198955"/>
          </a:xfrm>
          <a:prstGeom prst="rect">
            <a:avLst/>
          </a:prstGeom>
          <a:noFill/>
          <a:ln w="9525">
            <a:noFill/>
            <a:miter lim="800000"/>
            <a:headEnd/>
            <a:tailEnd/>
          </a:ln>
          <a:effectLst/>
        </p:spPr>
      </p:pic>
      <p:pic>
        <p:nvPicPr>
          <p:cNvPr id="47107" name="Picture 3"/>
          <p:cNvPicPr>
            <a:picLocks noGrp="1" noChangeAspect="1" noChangeArrowheads="1"/>
          </p:cNvPicPr>
          <p:nvPr>
            <p:ph idx="1"/>
          </p:nvPr>
        </p:nvPicPr>
        <p:blipFill>
          <a:blip r:embed="rId4"/>
          <a:srcRect/>
          <a:stretch>
            <a:fillRect/>
          </a:stretch>
        </p:blipFill>
        <p:spPr bwMode="auto">
          <a:xfrm>
            <a:off x="4343400" y="3552825"/>
            <a:ext cx="3705225" cy="3305175"/>
          </a:xfrm>
          <a:prstGeom prst="rect">
            <a:avLst/>
          </a:prstGeom>
          <a:noFill/>
          <a:ln w="9525">
            <a:noFill/>
            <a:miter lim="800000"/>
            <a:headEnd/>
            <a:tailEnd/>
          </a:ln>
          <a:effectLst/>
        </p:spPr>
      </p:pic>
      <p:sp>
        <p:nvSpPr>
          <p:cNvPr id="7" name="TextBox 6"/>
          <p:cNvSpPr txBox="1"/>
          <p:nvPr/>
        </p:nvSpPr>
        <p:spPr>
          <a:xfrm>
            <a:off x="762000" y="2514600"/>
            <a:ext cx="736099" cy="369332"/>
          </a:xfrm>
          <a:prstGeom prst="rect">
            <a:avLst/>
          </a:prstGeom>
          <a:noFill/>
        </p:spPr>
        <p:txBody>
          <a:bodyPr wrap="none" rtlCol="0">
            <a:spAutoFit/>
          </a:bodyPr>
          <a:lstStyle/>
          <a:p>
            <a:r>
              <a:rPr lang="en-US" dirty="0" smtClean="0"/>
              <a:t>2.4 m</a:t>
            </a:r>
            <a:endParaRPr lang="en-US" dirty="0"/>
          </a:p>
        </p:txBody>
      </p:sp>
      <p:sp>
        <p:nvSpPr>
          <p:cNvPr id="8" name="TextBox 7"/>
          <p:cNvSpPr txBox="1"/>
          <p:nvPr/>
        </p:nvSpPr>
        <p:spPr>
          <a:xfrm>
            <a:off x="6781800" y="1676400"/>
            <a:ext cx="736099" cy="369332"/>
          </a:xfrm>
          <a:prstGeom prst="rect">
            <a:avLst/>
          </a:prstGeom>
          <a:noFill/>
        </p:spPr>
        <p:txBody>
          <a:bodyPr wrap="none" rtlCol="0">
            <a:spAutoFit/>
          </a:bodyPr>
          <a:lstStyle/>
          <a:p>
            <a:r>
              <a:rPr lang="en-US" dirty="0" smtClean="0"/>
              <a:t>6.5 m</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10" name="Picture 2" descr="C:\Documents and Settings\Ben\Desktop\Diversicon-2011-Sol-Sys-Update\jwst-diagram.jpg"/>
          <p:cNvPicPr>
            <a:picLocks noChangeAspect="1" noChangeArrowheads="1"/>
          </p:cNvPicPr>
          <p:nvPr/>
        </p:nvPicPr>
        <p:blipFill>
          <a:blip r:embed="rId2"/>
          <a:srcRect/>
          <a:stretch>
            <a:fillRect/>
          </a:stretch>
        </p:blipFill>
        <p:spPr bwMode="auto">
          <a:xfrm>
            <a:off x="0" y="609600"/>
            <a:ext cx="9146419" cy="62484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5058" name="Picture 2"/>
          <p:cNvPicPr>
            <a:picLocks noChangeAspect="1" noChangeArrowheads="1"/>
          </p:cNvPicPr>
          <p:nvPr/>
        </p:nvPicPr>
        <p:blipFill>
          <a:blip r:embed="rId2"/>
          <a:srcRect/>
          <a:stretch>
            <a:fillRect/>
          </a:stretch>
        </p:blipFill>
        <p:spPr bwMode="auto">
          <a:xfrm>
            <a:off x="304800" y="3581400"/>
            <a:ext cx="8610600" cy="3078057"/>
          </a:xfrm>
          <a:prstGeom prst="rect">
            <a:avLst/>
          </a:prstGeom>
          <a:noFill/>
          <a:ln w="9525">
            <a:noFill/>
            <a:miter lim="800000"/>
            <a:headEnd/>
            <a:tailEnd/>
          </a:ln>
          <a:effectLst/>
        </p:spPr>
      </p:pic>
      <p:pic>
        <p:nvPicPr>
          <p:cNvPr id="45060" name="Picture 4"/>
          <p:cNvPicPr>
            <a:picLocks noChangeAspect="1" noChangeArrowheads="1"/>
          </p:cNvPicPr>
          <p:nvPr/>
        </p:nvPicPr>
        <p:blipFill>
          <a:blip r:embed="rId3"/>
          <a:srcRect/>
          <a:stretch>
            <a:fillRect/>
          </a:stretch>
        </p:blipFill>
        <p:spPr bwMode="auto">
          <a:xfrm>
            <a:off x="304800" y="1066800"/>
            <a:ext cx="8664087" cy="2047875"/>
          </a:xfrm>
          <a:prstGeom prst="rect">
            <a:avLst/>
          </a:prstGeom>
          <a:noFill/>
          <a:ln w="9525">
            <a:noFill/>
            <a:miter lim="800000"/>
            <a:headEnd/>
            <a:tailEnd/>
          </a:ln>
          <a:effectLst/>
        </p:spPr>
      </p:pic>
      <p:sp>
        <p:nvSpPr>
          <p:cNvPr id="8" name="Content Placeholder 7"/>
          <p:cNvSpPr>
            <a:spLocks noGrp="1"/>
          </p:cNvSpPr>
          <p:nvPr>
            <p:ph idx="1"/>
          </p:nvPr>
        </p:nvSpPr>
        <p:spPr>
          <a:xfrm>
            <a:off x="533400" y="228600"/>
            <a:ext cx="8229600" cy="4389120"/>
          </a:xfrm>
        </p:spPr>
        <p:txBody>
          <a:bodyPr/>
          <a:lstStyle/>
          <a:p>
            <a:endParaRPr lang="en-US" dirty="0"/>
          </a:p>
        </p:txBody>
      </p:sp>
      <p:sp>
        <p:nvSpPr>
          <p:cNvPr id="9" name="TextBox 8"/>
          <p:cNvSpPr txBox="1"/>
          <p:nvPr/>
        </p:nvSpPr>
        <p:spPr>
          <a:xfrm>
            <a:off x="3200400" y="3200400"/>
            <a:ext cx="2075953" cy="369332"/>
          </a:xfrm>
          <a:prstGeom prst="rect">
            <a:avLst/>
          </a:prstGeom>
          <a:noFill/>
        </p:spPr>
        <p:txBody>
          <a:bodyPr wrap="none" rtlCol="0">
            <a:spAutoFit/>
          </a:bodyPr>
          <a:lstStyle/>
          <a:p>
            <a:r>
              <a:rPr lang="en-US" dirty="0" smtClean="0"/>
              <a:t>0.6 to 28.5 microns</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082" name="Picture 2"/>
          <p:cNvPicPr>
            <a:picLocks noChangeAspect="1" noChangeArrowheads="1"/>
          </p:cNvPicPr>
          <p:nvPr/>
        </p:nvPicPr>
        <p:blipFill>
          <a:blip r:embed="rId2"/>
          <a:srcRect/>
          <a:stretch>
            <a:fillRect/>
          </a:stretch>
        </p:blipFill>
        <p:spPr bwMode="auto">
          <a:xfrm>
            <a:off x="0" y="0"/>
            <a:ext cx="9144000" cy="68619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034" name="Picture 2" descr="C:\Documents and Settings\Ben\Desktop\Diversicon-2011-Sol-Sys-Update\jwst-mirrors.jpg"/>
          <p:cNvPicPr>
            <a:picLocks noChangeAspect="1" noChangeArrowheads="1"/>
          </p:cNvPicPr>
          <p:nvPr/>
        </p:nvPicPr>
        <p:blipFill>
          <a:blip r:embed="rId2"/>
          <a:srcRect/>
          <a:stretch>
            <a:fillRect/>
          </a:stretch>
        </p:blipFill>
        <p:spPr bwMode="auto">
          <a:xfrm>
            <a:off x="0" y="838200"/>
            <a:ext cx="9041058" cy="6019800"/>
          </a:xfrm>
          <a:prstGeom prst="rect">
            <a:avLst/>
          </a:prstGeom>
          <a:noFill/>
        </p:spPr>
      </p:pic>
      <p:sp>
        <p:nvSpPr>
          <p:cNvPr id="5" name="TextBox 4"/>
          <p:cNvSpPr txBox="1"/>
          <p:nvPr/>
        </p:nvSpPr>
        <p:spPr>
          <a:xfrm>
            <a:off x="1752600" y="5562600"/>
            <a:ext cx="4102983" cy="584775"/>
          </a:xfrm>
          <a:prstGeom prst="rect">
            <a:avLst/>
          </a:prstGeom>
          <a:noFill/>
        </p:spPr>
        <p:txBody>
          <a:bodyPr wrap="none" rtlCol="0">
            <a:spAutoFit/>
          </a:bodyPr>
          <a:lstStyle/>
          <a:p>
            <a:r>
              <a:rPr lang="en-US" sz="3200" dirty="0" smtClean="0">
                <a:solidFill>
                  <a:srgbClr val="FFC000"/>
                </a:solidFill>
                <a:latin typeface="Arial Black" pitchFamily="34" charset="0"/>
              </a:rPr>
              <a:t>Mirrors are Done.</a:t>
            </a:r>
            <a:endParaRPr lang="en-US" sz="3200" dirty="0">
              <a:solidFill>
                <a:srgbClr val="FFC000"/>
              </a:solidFill>
              <a:latin typeface="Arial Black"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Documents and Settings\Ben\Desktop\Diversicon-2011-Sol-Sys-Update\jwst.jpg"/>
          <p:cNvPicPr>
            <a:picLocks noChangeAspect="1" noChangeArrowheads="1"/>
          </p:cNvPicPr>
          <p:nvPr/>
        </p:nvPicPr>
        <p:blipFill>
          <a:blip r:embed="rId2"/>
          <a:srcRect/>
          <a:stretch>
            <a:fillRect/>
          </a:stretch>
        </p:blipFill>
        <p:spPr bwMode="auto">
          <a:xfrm>
            <a:off x="-533400" y="0"/>
            <a:ext cx="10874438" cy="6858000"/>
          </a:xfrm>
          <a:prstGeom prst="rect">
            <a:avLst/>
          </a:prstGeom>
          <a:noFill/>
        </p:spPr>
      </p:pic>
      <p:sp>
        <p:nvSpPr>
          <p:cNvPr id="2" name="Title 1"/>
          <p:cNvSpPr>
            <a:spLocks noGrp="1"/>
          </p:cNvSpPr>
          <p:nvPr>
            <p:ph type="title"/>
          </p:nvPr>
        </p:nvSpPr>
        <p:spPr>
          <a:xfrm>
            <a:off x="457200" y="704088"/>
            <a:ext cx="9220200" cy="1143000"/>
          </a:xfrm>
        </p:spPr>
        <p:txBody>
          <a:bodyPr>
            <a:normAutofit fontScale="90000"/>
          </a:bodyPr>
          <a:lstStyle/>
          <a:p>
            <a:r>
              <a:rPr lang="en-US" dirty="0" smtClean="0">
                <a:solidFill>
                  <a:srgbClr val="FFC000"/>
                </a:solidFill>
                <a:latin typeface="Arial Black" pitchFamily="34" charset="0"/>
              </a:rPr>
              <a:t>James Web Space Telescope</a:t>
            </a:r>
            <a:endParaRPr lang="en-US" dirty="0">
              <a:solidFill>
                <a:srgbClr val="FFC000"/>
              </a:solidFill>
              <a:latin typeface="Arial Black" pitchFamily="34" charset="0"/>
            </a:endParaRPr>
          </a:p>
        </p:txBody>
      </p:sp>
      <p:sp>
        <p:nvSpPr>
          <p:cNvPr id="3" name="Content Placeholder 2"/>
          <p:cNvSpPr>
            <a:spLocks noGrp="1"/>
          </p:cNvSpPr>
          <p:nvPr>
            <p:ph idx="1"/>
          </p:nvPr>
        </p:nvSpPr>
        <p:spPr>
          <a:xfrm>
            <a:off x="304800" y="2286000"/>
            <a:ext cx="5029200" cy="4038600"/>
          </a:xfrm>
        </p:spPr>
        <p:txBody>
          <a:bodyPr/>
          <a:lstStyle/>
          <a:p>
            <a:r>
              <a:rPr lang="en-US" dirty="0" smtClean="0">
                <a:solidFill>
                  <a:srgbClr val="FFC000"/>
                </a:solidFill>
              </a:rPr>
              <a:t>2011 Launch ? $1.6 billion</a:t>
            </a:r>
          </a:p>
          <a:p>
            <a:r>
              <a:rPr lang="en-US" dirty="0" smtClean="0">
                <a:solidFill>
                  <a:srgbClr val="FFC000"/>
                </a:solidFill>
              </a:rPr>
              <a:t>2014 Launch ?</a:t>
            </a:r>
          </a:p>
          <a:p>
            <a:r>
              <a:rPr lang="en-US" dirty="0" smtClean="0">
                <a:solidFill>
                  <a:srgbClr val="FFC000"/>
                </a:solidFill>
              </a:rPr>
              <a:t>2015 Launch?</a:t>
            </a:r>
          </a:p>
          <a:p>
            <a:r>
              <a:rPr lang="en-US" dirty="0" smtClean="0">
                <a:solidFill>
                  <a:srgbClr val="FFC000"/>
                </a:solidFill>
              </a:rPr>
              <a:t>2018 launch?? $6.8 billion</a:t>
            </a:r>
          </a:p>
          <a:p>
            <a:r>
              <a:rPr lang="en-US" dirty="0" smtClean="0">
                <a:solidFill>
                  <a:srgbClr val="FFC000"/>
                </a:solidFill>
              </a:rPr>
              <a:t>2020 Launch $,$$$,$$$,$$$?</a:t>
            </a:r>
          </a:p>
          <a:p>
            <a:r>
              <a:rPr lang="en-US" dirty="0" smtClean="0">
                <a:solidFill>
                  <a:srgbClr val="FFC000"/>
                </a:solidFill>
              </a:rPr>
              <a:t> Cancel???</a:t>
            </a:r>
            <a:endParaRPr lang="en-US" dirty="0">
              <a:solidFill>
                <a:srgbClr val="FFC000"/>
              </a:solidFill>
            </a:endParaRPr>
          </a:p>
        </p:txBody>
      </p:sp>
      <p:sp>
        <p:nvSpPr>
          <p:cNvPr id="5" name="TextBox 4"/>
          <p:cNvSpPr txBox="1"/>
          <p:nvPr/>
        </p:nvSpPr>
        <p:spPr>
          <a:xfrm>
            <a:off x="4800600" y="6096000"/>
            <a:ext cx="3694409" cy="461665"/>
          </a:xfrm>
          <a:prstGeom prst="rect">
            <a:avLst/>
          </a:prstGeom>
          <a:noFill/>
        </p:spPr>
        <p:txBody>
          <a:bodyPr wrap="none" rtlCol="0">
            <a:spAutoFit/>
          </a:bodyPr>
          <a:lstStyle/>
          <a:p>
            <a:r>
              <a:rPr lang="en-US" sz="2400" dirty="0" smtClean="0">
                <a:solidFill>
                  <a:srgbClr val="FFC000"/>
                </a:solidFill>
              </a:rPr>
              <a:t>http://www.jwst.nasa.gov</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Ben\Desktop\Diversicon-2011-Sol-Sys-Update\akatsuki.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704088"/>
            <a:ext cx="8229600" cy="896112"/>
          </a:xfrm>
        </p:spPr>
        <p:txBody>
          <a:bodyPr/>
          <a:lstStyle/>
          <a:p>
            <a:r>
              <a:rPr lang="en-US" dirty="0" err="1" smtClean="0">
                <a:solidFill>
                  <a:srgbClr val="FFFF00"/>
                </a:solidFill>
                <a:latin typeface="Arial Black" pitchFamily="34" charset="0"/>
              </a:rPr>
              <a:t>Akatsuki</a:t>
            </a:r>
            <a:r>
              <a:rPr lang="en-US" dirty="0" smtClean="0">
                <a:solidFill>
                  <a:srgbClr val="FFFF00"/>
                </a:solidFill>
                <a:latin typeface="Arial Black" pitchFamily="34" charset="0"/>
              </a:rPr>
              <a:t> @ Venus</a:t>
            </a:r>
            <a:endParaRPr lang="en-US" dirty="0">
              <a:solidFill>
                <a:srgbClr val="FFFF00"/>
              </a:solidFill>
              <a:latin typeface="Arial Black" pitchFamily="34" charset="0"/>
            </a:endParaRPr>
          </a:p>
        </p:txBody>
      </p:sp>
      <p:sp>
        <p:nvSpPr>
          <p:cNvPr id="3" name="Content Placeholder 2"/>
          <p:cNvSpPr>
            <a:spLocks noGrp="1"/>
          </p:cNvSpPr>
          <p:nvPr>
            <p:ph idx="1"/>
          </p:nvPr>
        </p:nvSpPr>
        <p:spPr>
          <a:xfrm>
            <a:off x="457200" y="1935480"/>
            <a:ext cx="8229600" cy="3627120"/>
          </a:xfrm>
        </p:spPr>
        <p:txBody>
          <a:bodyPr/>
          <a:lstStyle/>
          <a:p>
            <a:r>
              <a:rPr lang="en-US" i="1" dirty="0" smtClean="0">
                <a:solidFill>
                  <a:schemeClr val="bg1">
                    <a:lumMod val="85000"/>
                  </a:schemeClr>
                </a:solidFill>
                <a:latin typeface="Times New Roman" pitchFamily="18" charset="0"/>
                <a:cs typeface="Times New Roman" pitchFamily="18" charset="0"/>
              </a:rPr>
              <a:t>Missed it by That Much</a:t>
            </a:r>
            <a:r>
              <a:rPr lang="en-US" dirty="0" smtClean="0">
                <a:solidFill>
                  <a:schemeClr val="bg1">
                    <a:lumMod val="85000"/>
                  </a:schemeClr>
                </a:solidFill>
                <a:latin typeface="Times New Roman" pitchFamily="18" charset="0"/>
                <a:cs typeface="Times New Roman" pitchFamily="18" charset="0"/>
              </a:rPr>
              <a:t>.</a:t>
            </a:r>
          </a:p>
          <a:p>
            <a:r>
              <a:rPr lang="en-US" dirty="0" smtClean="0">
                <a:solidFill>
                  <a:schemeClr val="bg1">
                    <a:lumMod val="85000"/>
                  </a:schemeClr>
                </a:solidFill>
                <a:latin typeface="Times New Roman" pitchFamily="18" charset="0"/>
                <a:cs typeface="Times New Roman" pitchFamily="18" charset="0"/>
              </a:rPr>
              <a:t>Try Again in 6 years.</a:t>
            </a:r>
            <a:endParaRPr lang="en-US" dirty="0">
              <a:solidFill>
                <a:schemeClr val="bg1">
                  <a:lumMod val="85000"/>
                </a:schemeClr>
              </a:solidFill>
              <a:latin typeface="Times New Roman" pitchFamily="18" charset="0"/>
              <a:cs typeface="Times New Roman" pitchFamily="18" charset="0"/>
            </a:endParaRPr>
          </a:p>
        </p:txBody>
      </p:sp>
      <p:sp>
        <p:nvSpPr>
          <p:cNvPr id="5" name="TextBox 4"/>
          <p:cNvSpPr txBox="1"/>
          <p:nvPr/>
        </p:nvSpPr>
        <p:spPr>
          <a:xfrm>
            <a:off x="457200" y="6172200"/>
            <a:ext cx="4495800" cy="369332"/>
          </a:xfrm>
          <a:prstGeom prst="rect">
            <a:avLst/>
          </a:prstGeom>
          <a:noFill/>
        </p:spPr>
        <p:txBody>
          <a:bodyPr wrap="square" rtlCol="0">
            <a:spAutoFit/>
          </a:bodyPr>
          <a:lstStyle/>
          <a:p>
            <a:r>
              <a:rPr lang="en-US" dirty="0" smtClean="0">
                <a:solidFill>
                  <a:schemeClr val="bg1">
                    <a:lumMod val="95000"/>
                  </a:schemeClr>
                </a:solidFill>
              </a:rPr>
              <a:t>Dec 6, 2010</a:t>
            </a:r>
            <a:endParaRPr lang="en-US"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1_odd-br.jpg"/>
          <p:cNvPicPr>
            <a:picLocks noChangeAspect="1"/>
          </p:cNvPicPr>
          <p:nvPr/>
        </p:nvPicPr>
        <p:blipFill>
          <a:blip r:embed="rId2"/>
          <a:stretch>
            <a:fillRect/>
          </a:stretch>
        </p:blipFill>
        <p:spPr>
          <a:xfrm>
            <a:off x="0" y="0"/>
            <a:ext cx="4648200" cy="6879336"/>
          </a:xfrm>
          <a:prstGeom prst="rect">
            <a:avLst/>
          </a:prstGeom>
        </p:spPr>
      </p:pic>
      <p:sp>
        <p:nvSpPr>
          <p:cNvPr id="2" name="Rectangle 1"/>
          <p:cNvSpPr/>
          <p:nvPr/>
        </p:nvSpPr>
        <p:spPr>
          <a:xfrm>
            <a:off x="5257800" y="228600"/>
            <a:ext cx="3352841" cy="1754326"/>
          </a:xfrm>
          <a:prstGeom prst="rect">
            <a:avLst/>
          </a:prstGeom>
          <a:noFill/>
        </p:spPr>
        <p:txBody>
          <a:bodyPr wrap="none" lIns="91440" tIns="45720" rIns="91440" bIns="45720">
            <a:spAutoFit/>
          </a:bodyPr>
          <a:lstStyle/>
          <a:p>
            <a:pPr algn="ctr"/>
            <a:r>
              <a:rPr lang="en-US" sz="5400" b="1" cap="none" spc="0" dirty="0" smtClean="0">
                <a:ln w="1905"/>
                <a:solidFill>
                  <a:srgbClr val="FFC000"/>
                </a:solidFill>
                <a:effectLst>
                  <a:innerShdw blurRad="69850" dist="43180" dir="5400000">
                    <a:srgbClr val="000000">
                      <a:alpha val="65000"/>
                    </a:srgbClr>
                  </a:innerShdw>
                </a:effectLst>
              </a:rPr>
              <a:t>Mars 2001</a:t>
            </a:r>
            <a:br>
              <a:rPr lang="en-US" sz="5400" b="1" cap="none" spc="0" dirty="0" smtClean="0">
                <a:ln w="1905"/>
                <a:solidFill>
                  <a:srgbClr val="FFC000"/>
                </a:solidFill>
                <a:effectLst>
                  <a:innerShdw blurRad="69850" dist="43180" dir="5400000">
                    <a:srgbClr val="000000">
                      <a:alpha val="65000"/>
                    </a:srgbClr>
                  </a:innerShdw>
                </a:effectLst>
              </a:rPr>
            </a:br>
            <a:r>
              <a:rPr lang="en-US" sz="5400" b="1" cap="none" spc="0" dirty="0" smtClean="0">
                <a:ln w="1905"/>
                <a:solidFill>
                  <a:srgbClr val="FFC000"/>
                </a:solidFill>
                <a:effectLst>
                  <a:innerShdw blurRad="69850" dist="43180" dir="5400000">
                    <a:srgbClr val="000000">
                      <a:alpha val="65000"/>
                    </a:srgbClr>
                  </a:innerShdw>
                </a:effectLst>
              </a:rPr>
              <a:t> Odyssey</a:t>
            </a:r>
            <a:endParaRPr lang="en-US" sz="5400" b="1" cap="none" spc="0" dirty="0">
              <a:ln w="1905"/>
              <a:solidFill>
                <a:srgbClr val="FFC000"/>
              </a:solidFill>
              <a:effectLst>
                <a:innerShdw blurRad="69850" dist="43180" dir="5400000">
                  <a:srgbClr val="000000">
                    <a:alpha val="65000"/>
                  </a:srgbClr>
                </a:innerShdw>
              </a:effectLst>
            </a:endParaRPr>
          </a:p>
        </p:txBody>
      </p:sp>
      <p:sp>
        <p:nvSpPr>
          <p:cNvPr id="5" name="TextBox 4"/>
          <p:cNvSpPr txBox="1"/>
          <p:nvPr/>
        </p:nvSpPr>
        <p:spPr>
          <a:xfrm>
            <a:off x="4800600" y="1905000"/>
            <a:ext cx="4114800" cy="4524315"/>
          </a:xfrm>
          <a:prstGeom prst="rect">
            <a:avLst/>
          </a:prstGeom>
          <a:noFill/>
        </p:spPr>
        <p:txBody>
          <a:bodyPr wrap="square" rtlCol="0">
            <a:spAutoFit/>
          </a:bodyPr>
          <a:lstStyle/>
          <a:p>
            <a:r>
              <a:rPr lang="en-US" dirty="0" smtClean="0"/>
              <a:t/>
            </a:r>
            <a:br>
              <a:rPr lang="en-US" dirty="0" smtClean="0"/>
            </a:br>
            <a:r>
              <a:rPr lang="en-US" dirty="0" smtClean="0"/>
              <a:t>NASA's Mars Odyssey, which launched in 2001, </a:t>
            </a:r>
            <a:r>
              <a:rPr lang="en-US" dirty="0" smtClean="0"/>
              <a:t>broke the </a:t>
            </a:r>
            <a:r>
              <a:rPr lang="en-US" dirty="0" smtClean="0"/>
              <a:t>record Wednesday </a:t>
            </a:r>
            <a:r>
              <a:rPr lang="en-US" dirty="0" smtClean="0"/>
              <a:t>Dec 15 2010, for </a:t>
            </a:r>
            <a:r>
              <a:rPr lang="en-US" dirty="0" smtClean="0"/>
              <a:t>longest-serving spacecraft at the Red Planet. The probe begins its 3,340th day in Martian orbit at 5:55 p.m. PST (8:55 p.m. EST) on Wednesday to break the record set by NASA's Mars Global Surveyor, which orbited Mars from 1997 to 2006. </a:t>
            </a:r>
            <a:endParaRPr lang="en-US" dirty="0" smtClean="0"/>
          </a:p>
          <a:p>
            <a:endParaRPr lang="en-US" dirty="0" smtClean="0"/>
          </a:p>
          <a:p>
            <a:r>
              <a:rPr lang="en-US" dirty="0" smtClean="0"/>
              <a:t>Odyssey's longevity enables continued science, including the monitoring of seasonal changes on Mars from year to year and the most detailed maps ever made of most of the planet.</a:t>
            </a:r>
            <a:endParaRPr lang="en-US" dirty="0"/>
          </a:p>
        </p:txBody>
      </p:sp>
      <p:sp>
        <p:nvSpPr>
          <p:cNvPr id="6" name="TextBox 5"/>
          <p:cNvSpPr txBox="1"/>
          <p:nvPr/>
        </p:nvSpPr>
        <p:spPr>
          <a:xfrm>
            <a:off x="457200" y="6096000"/>
            <a:ext cx="4379469" cy="369332"/>
          </a:xfrm>
          <a:prstGeom prst="rect">
            <a:avLst/>
          </a:prstGeom>
          <a:noFill/>
        </p:spPr>
        <p:txBody>
          <a:bodyPr wrap="square" rtlCol="0">
            <a:spAutoFit/>
          </a:bodyPr>
          <a:lstStyle/>
          <a:p>
            <a:r>
              <a:rPr lang="en-US" dirty="0" smtClean="0">
                <a:solidFill>
                  <a:srgbClr val="FFC000"/>
                </a:solidFill>
              </a:rPr>
              <a:t>http://marsprogram.jpl.nasa.gov/odyssey</a:t>
            </a:r>
            <a:r>
              <a:rPr lang="en-US" dirty="0" smtClean="0"/>
              <a:t>/</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219200" y="0"/>
            <a:ext cx="12540343" cy="6858000"/>
          </a:xfrm>
          <a:prstGeom prst="rect">
            <a:avLst/>
          </a:prstGeom>
          <a:noFill/>
          <a:ln w="9525">
            <a:noFill/>
            <a:miter lim="800000"/>
            <a:headEnd/>
            <a:tailEnd/>
          </a:ln>
          <a:effectLst/>
        </p:spPr>
      </p:pic>
      <p:sp>
        <p:nvSpPr>
          <p:cNvPr id="3" name="TextBox 2"/>
          <p:cNvSpPr txBox="1"/>
          <p:nvPr/>
        </p:nvSpPr>
        <p:spPr>
          <a:xfrm>
            <a:off x="533400" y="1905000"/>
            <a:ext cx="3266215" cy="369332"/>
          </a:xfrm>
          <a:prstGeom prst="rect">
            <a:avLst/>
          </a:prstGeom>
          <a:noFill/>
        </p:spPr>
        <p:txBody>
          <a:bodyPr wrap="none" rtlCol="0">
            <a:spAutoFit/>
          </a:bodyPr>
          <a:lstStyle/>
          <a:p>
            <a:r>
              <a:rPr lang="en-US" dirty="0" smtClean="0">
                <a:solidFill>
                  <a:srgbClr val="FFFF00"/>
                </a:solidFill>
              </a:rPr>
              <a:t>http://</a:t>
            </a:r>
            <a:r>
              <a:rPr lang="en-US" dirty="0" smtClean="0">
                <a:solidFill>
                  <a:srgbClr val="FFFF00"/>
                </a:solidFill>
              </a:rPr>
              <a:t>marsrovers.jpl.nasa.gov/</a:t>
            </a:r>
            <a:endParaRPr lang="en-US" dirty="0">
              <a:solidFill>
                <a:srgbClr val="FFFF00"/>
              </a:solidFill>
            </a:endParaRPr>
          </a:p>
        </p:txBody>
      </p:sp>
      <p:sp>
        <p:nvSpPr>
          <p:cNvPr id="5" name="TextBox 4"/>
          <p:cNvSpPr txBox="1"/>
          <p:nvPr/>
        </p:nvSpPr>
        <p:spPr>
          <a:xfrm>
            <a:off x="5410200" y="381000"/>
            <a:ext cx="3733800" cy="1754326"/>
          </a:xfrm>
          <a:prstGeom prst="rect">
            <a:avLst/>
          </a:prstGeom>
          <a:noFill/>
        </p:spPr>
        <p:txBody>
          <a:bodyPr wrap="square" rtlCol="0">
            <a:spAutoFit/>
          </a:bodyPr>
          <a:lstStyle/>
          <a:p>
            <a:r>
              <a:rPr lang="en-US" sz="3600" dirty="0" smtClean="0">
                <a:solidFill>
                  <a:srgbClr val="FFC000"/>
                </a:solidFill>
                <a:latin typeface="Arial Black" pitchFamily="34" charset="0"/>
              </a:rPr>
              <a:t>Mars</a:t>
            </a:r>
            <a:br>
              <a:rPr lang="en-US" sz="3600" dirty="0" smtClean="0">
                <a:solidFill>
                  <a:srgbClr val="FFC000"/>
                </a:solidFill>
                <a:latin typeface="Arial Black" pitchFamily="34" charset="0"/>
              </a:rPr>
            </a:br>
            <a:r>
              <a:rPr lang="en-US" sz="3600" dirty="0" smtClean="0">
                <a:solidFill>
                  <a:srgbClr val="FFC000"/>
                </a:solidFill>
                <a:latin typeface="Arial Black" pitchFamily="34" charset="0"/>
              </a:rPr>
              <a:t>Exploration</a:t>
            </a:r>
            <a:br>
              <a:rPr lang="en-US" sz="3600" dirty="0" smtClean="0">
                <a:solidFill>
                  <a:srgbClr val="FFC000"/>
                </a:solidFill>
                <a:latin typeface="Arial Black" pitchFamily="34" charset="0"/>
              </a:rPr>
            </a:br>
            <a:r>
              <a:rPr lang="en-US" sz="3600" dirty="0" smtClean="0">
                <a:solidFill>
                  <a:srgbClr val="FFC000"/>
                </a:solidFill>
                <a:latin typeface="Arial Black" pitchFamily="34" charset="0"/>
              </a:rPr>
              <a:t>Rovers</a:t>
            </a:r>
            <a:endParaRPr lang="en-US" sz="3600" dirty="0">
              <a:solidFill>
                <a:srgbClr val="FFC000"/>
              </a:solidFill>
              <a:latin typeface="Arial Black"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srcRect/>
          <a:stretch>
            <a:fillRect/>
          </a:stretch>
        </p:blipFill>
        <p:spPr bwMode="auto">
          <a:xfrm>
            <a:off x="381000" y="-6129"/>
            <a:ext cx="8534400" cy="68641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5105400" cy="1466088"/>
          </a:xfrm>
        </p:spPr>
        <p:txBody>
          <a:bodyPr>
            <a:normAutofit fontScale="90000"/>
          </a:bodyPr>
          <a:lstStyle/>
          <a:p>
            <a:r>
              <a:rPr lang="en-US" dirty="0" smtClean="0">
                <a:solidFill>
                  <a:srgbClr val="FFC000"/>
                </a:solidFill>
                <a:latin typeface="Arial Black" pitchFamily="34" charset="0"/>
              </a:rPr>
              <a:t>Spirit </a:t>
            </a:r>
            <a:r>
              <a:rPr lang="en-US" dirty="0" smtClean="0">
                <a:solidFill>
                  <a:srgbClr val="FFC000"/>
                </a:solidFill>
                <a:latin typeface="Arial Black" pitchFamily="34" charset="0"/>
              </a:rPr>
              <a:t>: A Job Well Exceeded</a:t>
            </a:r>
            <a:endParaRPr lang="en-US" dirty="0">
              <a:solidFill>
                <a:srgbClr val="FFC000"/>
              </a:solidFill>
              <a:latin typeface="Arial Black" pitchFamily="34" charset="0"/>
            </a:endParaRPr>
          </a:p>
        </p:txBody>
      </p:sp>
      <p:sp>
        <p:nvSpPr>
          <p:cNvPr id="3" name="Content Placeholder 2"/>
          <p:cNvSpPr>
            <a:spLocks noGrp="1"/>
          </p:cNvSpPr>
          <p:nvPr>
            <p:ph idx="1"/>
          </p:nvPr>
        </p:nvSpPr>
        <p:spPr/>
        <p:txBody>
          <a:bodyPr/>
          <a:lstStyle/>
          <a:p>
            <a:endParaRPr lang="en-US"/>
          </a:p>
        </p:txBody>
      </p:sp>
      <p:pic>
        <p:nvPicPr>
          <p:cNvPr id="54276" name="Picture 4" descr="C:\Documents and Settings\Ben\Desktop\Diversicon-2011-Sol-Sys-Update\Spirit-03.jpg"/>
          <p:cNvPicPr>
            <a:picLocks noChangeAspect="1" noChangeArrowheads="1"/>
          </p:cNvPicPr>
          <p:nvPr/>
        </p:nvPicPr>
        <p:blipFill>
          <a:blip r:embed="rId2"/>
          <a:srcRect/>
          <a:stretch>
            <a:fillRect/>
          </a:stretch>
        </p:blipFill>
        <p:spPr bwMode="auto">
          <a:xfrm>
            <a:off x="0" y="1905000"/>
            <a:ext cx="9144000" cy="4755492"/>
          </a:xfrm>
          <a:prstGeom prst="rect">
            <a:avLst/>
          </a:prstGeom>
          <a:noFill/>
        </p:spPr>
      </p:pic>
      <p:sp>
        <p:nvSpPr>
          <p:cNvPr id="5" name="TextBox 4"/>
          <p:cNvSpPr txBox="1"/>
          <p:nvPr/>
        </p:nvSpPr>
        <p:spPr>
          <a:xfrm>
            <a:off x="4800600" y="381000"/>
            <a:ext cx="4038600" cy="1477328"/>
          </a:xfrm>
          <a:prstGeom prst="rect">
            <a:avLst/>
          </a:prstGeom>
          <a:noFill/>
        </p:spPr>
        <p:txBody>
          <a:bodyPr wrap="square" rtlCol="0">
            <a:spAutoFit/>
          </a:bodyPr>
          <a:lstStyle/>
          <a:p>
            <a:r>
              <a:rPr lang="en-US" dirty="0" smtClean="0">
                <a:solidFill>
                  <a:srgbClr val="FFFF00"/>
                </a:solidFill>
              </a:rPr>
              <a:t>Designed </a:t>
            </a:r>
            <a:r>
              <a:rPr lang="en-US" dirty="0" smtClean="0">
                <a:solidFill>
                  <a:srgbClr val="FFFF00"/>
                </a:solidFill>
              </a:rPr>
              <a:t>as a 3-month mission with a kilometer of traverse capability. The rover lasted over 6 years and drove over 7.7 kilometers [4.8 miles] and returned over 124,000 images. </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5298" name="Picture 2" descr="C:\Documents and Settings\Ben\Desktop\Diversicon-2011-Sol-Sys-Update\spirit-02.jpg"/>
          <p:cNvPicPr>
            <a:picLocks noChangeAspect="1" noChangeArrowheads="1"/>
          </p:cNvPicPr>
          <p:nvPr/>
        </p:nvPicPr>
        <p:blipFill>
          <a:blip r:embed="rId2"/>
          <a:srcRect/>
          <a:stretch>
            <a:fillRect/>
          </a:stretch>
        </p:blipFill>
        <p:spPr bwMode="auto">
          <a:xfrm>
            <a:off x="533400" y="0"/>
            <a:ext cx="4265298" cy="4572000"/>
          </a:xfrm>
          <a:prstGeom prst="rect">
            <a:avLst/>
          </a:prstGeom>
          <a:noFill/>
        </p:spPr>
      </p:pic>
      <p:pic>
        <p:nvPicPr>
          <p:cNvPr id="55299" name="Picture 3" descr="C:\Documents and Settings\Ben\Desktop\Diversicon-2011-Sol-Sys-Update\spirit-04.jpg"/>
          <p:cNvPicPr>
            <a:picLocks noChangeAspect="1" noChangeArrowheads="1"/>
          </p:cNvPicPr>
          <p:nvPr/>
        </p:nvPicPr>
        <p:blipFill>
          <a:blip r:embed="rId3"/>
          <a:srcRect/>
          <a:stretch>
            <a:fillRect/>
          </a:stretch>
        </p:blipFill>
        <p:spPr bwMode="auto">
          <a:xfrm>
            <a:off x="1066800" y="4630318"/>
            <a:ext cx="7442200" cy="2227682"/>
          </a:xfrm>
          <a:prstGeom prst="rect">
            <a:avLst/>
          </a:prstGeom>
          <a:noFill/>
        </p:spPr>
      </p:pic>
      <p:pic>
        <p:nvPicPr>
          <p:cNvPr id="55300" name="Picture 4" descr="C:\Documents and Settings\Ben\Desktop\Diversicon-2011-Sol-Sys-Update\spirit-pancam.jpg"/>
          <p:cNvPicPr>
            <a:picLocks noChangeAspect="1" noChangeArrowheads="1"/>
          </p:cNvPicPr>
          <p:nvPr/>
        </p:nvPicPr>
        <p:blipFill>
          <a:blip r:embed="rId4"/>
          <a:srcRect/>
          <a:stretch>
            <a:fillRect/>
          </a:stretch>
        </p:blipFill>
        <p:spPr bwMode="auto">
          <a:xfrm>
            <a:off x="4876800" y="457200"/>
            <a:ext cx="4060825" cy="4060826"/>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srcRect/>
          <a:stretch>
            <a:fillRect/>
          </a:stretch>
        </p:blipFill>
        <p:spPr bwMode="auto">
          <a:xfrm>
            <a:off x="0" y="0"/>
            <a:ext cx="10776856" cy="7543800"/>
          </a:xfrm>
          <a:prstGeom prst="rect">
            <a:avLst/>
          </a:prstGeom>
          <a:noFill/>
          <a:ln w="9525">
            <a:noFill/>
            <a:miter lim="800000"/>
            <a:headEnd/>
            <a:tailEnd/>
          </a:ln>
          <a:effectLst/>
        </p:spPr>
      </p:pic>
      <p:sp>
        <p:nvSpPr>
          <p:cNvPr id="5" name="Rectangle 4"/>
          <p:cNvSpPr/>
          <p:nvPr/>
        </p:nvSpPr>
        <p:spPr>
          <a:xfrm>
            <a:off x="3352800" y="0"/>
            <a:ext cx="2286000" cy="5078313"/>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rPr>
              <a:t>2004</a:t>
            </a:r>
            <a:br>
              <a:rPr lang="en-US" sz="5400" b="1" cap="none" spc="0" dirty="0" smtClean="0">
                <a:ln w="11430"/>
                <a:solidFill>
                  <a:srgbClr val="FFC000"/>
                </a:solidFill>
                <a:effectLst>
                  <a:outerShdw blurRad="80000" dist="40000" dir="5040000" algn="tl">
                    <a:srgbClr val="000000">
                      <a:alpha val="30000"/>
                    </a:srgbClr>
                  </a:outerShdw>
                </a:effectLst>
              </a:rPr>
            </a:br>
            <a:r>
              <a:rPr lang="en-US" sz="5400" b="1" cap="none" spc="0" dirty="0" smtClean="0">
                <a:ln w="11430"/>
                <a:solidFill>
                  <a:srgbClr val="FFC000"/>
                </a:solidFill>
                <a:effectLst>
                  <a:outerShdw blurRad="80000" dist="40000" dir="5040000" algn="tl">
                    <a:srgbClr val="000000">
                      <a:alpha val="30000"/>
                    </a:srgbClr>
                  </a:outerShdw>
                </a:effectLst>
              </a:rPr>
              <a:t/>
            </a:r>
            <a:br>
              <a:rPr lang="en-US" sz="5400" b="1" cap="none" spc="0" dirty="0" smtClean="0">
                <a:ln w="11430"/>
                <a:solidFill>
                  <a:srgbClr val="FFC000"/>
                </a:solidFill>
                <a:effectLst>
                  <a:outerShdw blurRad="80000" dist="40000" dir="5040000" algn="tl">
                    <a:srgbClr val="000000">
                      <a:alpha val="30000"/>
                    </a:srgbClr>
                  </a:outerShdw>
                </a:effectLst>
              </a:rPr>
            </a:br>
            <a:r>
              <a:rPr lang="en-US" sz="5400" b="1" cap="none" spc="0" dirty="0" smtClean="0">
                <a:ln w="11430"/>
                <a:solidFill>
                  <a:srgbClr val="FFC000"/>
                </a:solidFill>
                <a:effectLst>
                  <a:outerShdw blurRad="80000" dist="40000" dir="5040000" algn="tl">
                    <a:srgbClr val="000000">
                      <a:alpha val="30000"/>
                    </a:srgbClr>
                  </a:outerShdw>
                </a:effectLst>
              </a:rPr>
              <a:t>2008</a:t>
            </a:r>
            <a:br>
              <a:rPr lang="en-US" sz="5400" b="1" cap="none" spc="0" dirty="0" smtClean="0">
                <a:ln w="11430"/>
                <a:solidFill>
                  <a:srgbClr val="FFC000"/>
                </a:solidFill>
                <a:effectLst>
                  <a:outerShdw blurRad="80000" dist="40000" dir="5040000" algn="tl">
                    <a:srgbClr val="000000">
                      <a:alpha val="30000"/>
                    </a:srgbClr>
                  </a:outerShdw>
                </a:effectLst>
              </a:rPr>
            </a:br>
            <a:r>
              <a:rPr lang="en-US" sz="5400" b="1" cap="none" spc="0" dirty="0" smtClean="0">
                <a:ln w="11430"/>
                <a:solidFill>
                  <a:srgbClr val="FFC000"/>
                </a:solidFill>
                <a:effectLst>
                  <a:outerShdw blurRad="80000" dist="40000" dir="5040000" algn="tl">
                    <a:srgbClr val="000000">
                      <a:alpha val="30000"/>
                    </a:srgbClr>
                  </a:outerShdw>
                </a:effectLst>
              </a:rPr>
              <a:t/>
            </a:r>
            <a:br>
              <a:rPr lang="en-US" sz="5400" b="1" cap="none" spc="0" dirty="0" smtClean="0">
                <a:ln w="11430"/>
                <a:solidFill>
                  <a:srgbClr val="FFC000"/>
                </a:solidFill>
                <a:effectLst>
                  <a:outerShdw blurRad="80000" dist="40000" dir="5040000" algn="tl">
                    <a:srgbClr val="000000">
                      <a:alpha val="30000"/>
                    </a:srgbClr>
                  </a:outerShdw>
                </a:effectLst>
              </a:rPr>
            </a:br>
            <a:r>
              <a:rPr lang="en-US" sz="5400" b="1" cap="none" spc="0" dirty="0" smtClean="0">
                <a:ln w="11430"/>
                <a:solidFill>
                  <a:srgbClr val="FFC000"/>
                </a:solidFill>
                <a:effectLst>
                  <a:outerShdw blurRad="80000" dist="40000" dir="5040000" algn="tl">
                    <a:srgbClr val="000000">
                      <a:alpha val="30000"/>
                    </a:srgbClr>
                  </a:outerShdw>
                </a:effectLst>
              </a:rPr>
              <a:t>2011</a:t>
            </a:r>
            <a:endParaRPr lang="en-US" sz="5400" b="1" cap="none" spc="0" dirty="0" smtClean="0">
              <a:ln w="11430"/>
              <a:solidFill>
                <a:srgbClr val="FFC000"/>
              </a:solidFill>
              <a:effectLst>
                <a:outerShdw blurRad="80000" dist="40000" dir="5040000" algn="tl">
                  <a:srgbClr val="000000">
                    <a:alpha val="30000"/>
                  </a:srgbClr>
                </a:outerShdw>
              </a:effectLst>
            </a:endParaRPr>
          </a:p>
          <a:p>
            <a:pPr algn="ctr"/>
            <a:endParaRPr lang="en-US" sz="5400" b="1" cap="none" spc="0" dirty="0">
              <a:ln w="11430"/>
              <a:solidFill>
                <a:srgbClr val="FFC000"/>
              </a:solidFill>
              <a:effectLst>
                <a:outerShdw blurRad="80000" dist="40000" dir="5040000" algn="tl">
                  <a:srgbClr val="000000">
                    <a:alpha val="30000"/>
                  </a:srgbClr>
                </a:outerShdw>
              </a:effectLst>
            </a:endParaRPr>
          </a:p>
        </p:txBody>
      </p:sp>
      <p:sp>
        <p:nvSpPr>
          <p:cNvPr id="6" name="TextBox 5"/>
          <p:cNvSpPr txBox="1"/>
          <p:nvPr/>
        </p:nvSpPr>
        <p:spPr>
          <a:xfrm>
            <a:off x="304800" y="5334000"/>
            <a:ext cx="7620000" cy="1200329"/>
          </a:xfrm>
          <a:prstGeom prst="rect">
            <a:avLst/>
          </a:prstGeom>
          <a:noFill/>
        </p:spPr>
        <p:txBody>
          <a:bodyPr wrap="square" rtlCol="0">
            <a:spAutoFit/>
          </a:bodyPr>
          <a:lstStyle/>
          <a:p>
            <a:r>
              <a:rPr lang="en-US" sz="3600" dirty="0" smtClean="0">
                <a:solidFill>
                  <a:srgbClr val="FFC000"/>
                </a:solidFill>
                <a:latin typeface="Arial Black" pitchFamily="34" charset="0"/>
              </a:rPr>
              <a:t>Opportunity Tops 20 Miles of Mars Driving </a:t>
            </a:r>
            <a:endParaRPr lang="en-US" sz="3600" dirty="0">
              <a:solidFill>
                <a:srgbClr val="FFC000"/>
              </a:solidFill>
              <a:latin typeface="Arial Black" pitchFamily="34" charset="0"/>
            </a:endParaRPr>
          </a:p>
        </p:txBody>
      </p:sp>
      <p:sp>
        <p:nvSpPr>
          <p:cNvPr id="7" name="TextBox 6"/>
          <p:cNvSpPr txBox="1"/>
          <p:nvPr/>
        </p:nvSpPr>
        <p:spPr>
          <a:xfrm>
            <a:off x="5029200" y="5867400"/>
            <a:ext cx="2140330" cy="646331"/>
          </a:xfrm>
          <a:prstGeom prst="rect">
            <a:avLst/>
          </a:prstGeom>
          <a:noFill/>
        </p:spPr>
        <p:txBody>
          <a:bodyPr wrap="none" rtlCol="0">
            <a:spAutoFit/>
          </a:bodyPr>
          <a:lstStyle/>
          <a:p>
            <a:r>
              <a:rPr lang="en-US" dirty="0" smtClean="0">
                <a:solidFill>
                  <a:srgbClr val="FF0000"/>
                </a:solidFill>
              </a:rPr>
              <a:t>July 19, </a:t>
            </a:r>
            <a:r>
              <a:rPr lang="en-US" dirty="0" smtClean="0">
                <a:solidFill>
                  <a:srgbClr val="FF0000"/>
                </a:solidFill>
              </a:rPr>
              <a:t>2011</a:t>
            </a:r>
            <a:br>
              <a:rPr lang="en-US" dirty="0" smtClean="0">
                <a:solidFill>
                  <a:srgbClr val="FF0000"/>
                </a:solidFill>
              </a:rPr>
            </a:br>
            <a:r>
              <a:rPr lang="en-US" dirty="0" smtClean="0">
                <a:solidFill>
                  <a:srgbClr val="FF0000"/>
                </a:solidFill>
              </a:rPr>
              <a:t>2,658th </a:t>
            </a:r>
            <a:r>
              <a:rPr lang="en-US" dirty="0" smtClean="0">
                <a:solidFill>
                  <a:srgbClr val="FF0000"/>
                </a:solidFill>
              </a:rPr>
              <a:t>Martian Sol</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2"/>
          <a:srcRect/>
          <a:stretch>
            <a:fillRect/>
          </a:stretch>
        </p:blipFill>
        <p:spPr bwMode="auto">
          <a:xfrm>
            <a:off x="1904999" y="381000"/>
            <a:ext cx="7239001" cy="6864327"/>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a:srcRect/>
          <a:stretch>
            <a:fillRect/>
          </a:stretch>
        </p:blipFill>
        <p:spPr bwMode="auto">
          <a:xfrm>
            <a:off x="0" y="457200"/>
            <a:ext cx="9144000" cy="2477729"/>
          </a:xfrm>
          <a:prstGeom prst="rect">
            <a:avLst/>
          </a:prstGeom>
          <a:noFill/>
          <a:ln w="9525">
            <a:noFill/>
            <a:miter lim="800000"/>
            <a:headEnd/>
            <a:tailEnd/>
          </a:ln>
          <a:effectLst/>
        </p:spPr>
      </p:pic>
      <p:sp>
        <p:nvSpPr>
          <p:cNvPr id="2" name="Title 1"/>
          <p:cNvSpPr>
            <a:spLocks noGrp="1"/>
          </p:cNvSpPr>
          <p:nvPr>
            <p:ph type="title"/>
          </p:nvPr>
        </p:nvSpPr>
        <p:spPr>
          <a:xfrm>
            <a:off x="457200" y="152400"/>
            <a:ext cx="8229600" cy="1143000"/>
          </a:xfrm>
        </p:spPr>
        <p:txBody>
          <a:bodyPr/>
          <a:lstStyle/>
          <a:p>
            <a:r>
              <a:rPr lang="en-US" dirty="0" smtClean="0">
                <a:solidFill>
                  <a:srgbClr val="FFC000"/>
                </a:solidFill>
                <a:latin typeface="Arial Black" pitchFamily="34" charset="0"/>
              </a:rPr>
              <a:t>Santa Maria Crater</a:t>
            </a:r>
            <a:endParaRPr lang="en-US" dirty="0">
              <a:solidFill>
                <a:srgbClr val="FFC000"/>
              </a:solidFill>
              <a:latin typeface="Arial Black" pitchFamily="34" charset="0"/>
            </a:endParaRPr>
          </a:p>
        </p:txBody>
      </p:sp>
      <p:sp>
        <p:nvSpPr>
          <p:cNvPr id="6" name="TextBox 5"/>
          <p:cNvSpPr txBox="1"/>
          <p:nvPr/>
        </p:nvSpPr>
        <p:spPr>
          <a:xfrm>
            <a:off x="609600" y="4876800"/>
            <a:ext cx="4116127" cy="646331"/>
          </a:xfrm>
          <a:prstGeom prst="rect">
            <a:avLst/>
          </a:prstGeom>
          <a:noFill/>
        </p:spPr>
        <p:txBody>
          <a:bodyPr wrap="none" rtlCol="0">
            <a:spAutoFit/>
          </a:bodyPr>
          <a:lstStyle/>
          <a:p>
            <a:r>
              <a:rPr lang="en-US" dirty="0" smtClean="0"/>
              <a:t>Jan-March </a:t>
            </a:r>
            <a:r>
              <a:rPr lang="en-US" dirty="0" smtClean="0"/>
              <a:t>2011</a:t>
            </a:r>
            <a:br>
              <a:rPr lang="en-US" dirty="0" smtClean="0"/>
            </a:br>
            <a:r>
              <a:rPr lang="en-US" dirty="0" smtClean="0"/>
              <a:t>90-meter-diameter (295-foot-diemeter)</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286000" y="0"/>
            <a:ext cx="6858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solidFill>
                  <a:srgbClr val="FFC000"/>
                </a:solidFill>
                <a:latin typeface="Arial Black" pitchFamily="34" charset="0"/>
              </a:rPr>
              <a:t>View from Opportunity</a:t>
            </a:r>
            <a:endParaRPr lang="en-US" dirty="0">
              <a:solidFill>
                <a:srgbClr val="FFC000"/>
              </a:solidFill>
              <a:latin typeface="Arial Black" pitchFamily="34" charset="0"/>
            </a:endParaRPr>
          </a:p>
        </p:txBody>
      </p:sp>
      <p:sp>
        <p:nvSpPr>
          <p:cNvPr id="5" name="TextBox 4"/>
          <p:cNvSpPr txBox="1"/>
          <p:nvPr/>
        </p:nvSpPr>
        <p:spPr>
          <a:xfrm>
            <a:off x="533400" y="5638800"/>
            <a:ext cx="990912" cy="369332"/>
          </a:xfrm>
          <a:prstGeom prst="rect">
            <a:avLst/>
          </a:prstGeom>
          <a:noFill/>
        </p:spPr>
        <p:txBody>
          <a:bodyPr wrap="none" rtlCol="0">
            <a:spAutoFit/>
          </a:bodyPr>
          <a:lstStyle/>
          <a:p>
            <a:r>
              <a:rPr lang="en-US" dirty="0" smtClean="0"/>
              <a:t>July 2011</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sexpressinorbit.jpg"/>
          <p:cNvPicPr>
            <a:picLocks noGrp="1" noChangeAspect="1"/>
          </p:cNvPicPr>
          <p:nvPr isPhoto="1"/>
        </p:nvPicPr>
        <p:blipFill>
          <a:blip r:embed="rId2">
            <a:lum/>
          </a:blip>
          <a:stretch>
            <a:fillRect/>
          </a:stretch>
        </p:blipFill>
        <p:spPr>
          <a:xfrm>
            <a:off x="1" y="0"/>
            <a:ext cx="9143999" cy="6858000"/>
          </a:xfrm>
          <a:prstGeom prst="rect">
            <a:avLst/>
          </a:prstGeom>
          <a:noFill/>
          <a:ln>
            <a:noFill/>
          </a:ln>
        </p:spPr>
      </p:pic>
      <p:sp>
        <p:nvSpPr>
          <p:cNvPr id="3" name="Rectangle 2"/>
          <p:cNvSpPr/>
          <p:nvPr/>
        </p:nvSpPr>
        <p:spPr>
          <a:xfrm>
            <a:off x="685800" y="304800"/>
            <a:ext cx="4662943" cy="923330"/>
          </a:xfrm>
          <a:prstGeom prst="rect">
            <a:avLst/>
          </a:prstGeom>
          <a:noFill/>
        </p:spPr>
        <p:txBody>
          <a:bodyPr wrap="none" lIns="91440" tIns="45720" rIns="91440" bIns="45720">
            <a:spAutoFit/>
          </a:bodyPr>
          <a:lstStyle/>
          <a:p>
            <a:pPr algn="ctr"/>
            <a:r>
              <a:rPr lang="en-US" sz="5400" b="1" cap="none" spc="0" dirty="0" smtClean="0">
                <a:ln w="1905"/>
                <a:solidFill>
                  <a:srgbClr val="FFC000"/>
                </a:solidFill>
                <a:effectLst>
                  <a:innerShdw blurRad="69850" dist="43180" dir="5400000">
                    <a:srgbClr val="000000">
                      <a:alpha val="65000"/>
                    </a:srgbClr>
                  </a:innerShdw>
                </a:effectLst>
              </a:rPr>
              <a:t>Mars Express:</a:t>
            </a:r>
          </a:p>
        </p:txBody>
      </p:sp>
      <p:sp>
        <p:nvSpPr>
          <p:cNvPr id="4" name="TextBox 3"/>
          <p:cNvSpPr txBox="1"/>
          <p:nvPr/>
        </p:nvSpPr>
        <p:spPr>
          <a:xfrm>
            <a:off x="685800" y="1371600"/>
            <a:ext cx="4339842" cy="646331"/>
          </a:xfrm>
          <a:prstGeom prst="rect">
            <a:avLst/>
          </a:prstGeom>
          <a:noFill/>
        </p:spPr>
        <p:txBody>
          <a:bodyPr wrap="none" rtlCol="0">
            <a:spAutoFit/>
          </a:bodyPr>
          <a:lstStyle/>
          <a:p>
            <a:r>
              <a:rPr lang="en-US" dirty="0" smtClean="0">
                <a:solidFill>
                  <a:srgbClr val="FFC000"/>
                </a:solidFill>
              </a:rPr>
              <a:t>http://mars.esa.int</a:t>
            </a:r>
            <a:r>
              <a:rPr lang="en-US" dirty="0" smtClean="0">
                <a:solidFill>
                  <a:srgbClr val="FFC000"/>
                </a:solidFill>
              </a:rPr>
              <a:t>/</a:t>
            </a:r>
            <a:br>
              <a:rPr lang="en-US" dirty="0" smtClean="0">
                <a:solidFill>
                  <a:srgbClr val="FFC000"/>
                </a:solidFill>
              </a:rPr>
            </a:br>
            <a:r>
              <a:rPr lang="en-US" dirty="0" smtClean="0">
                <a:solidFill>
                  <a:srgbClr val="FFC000"/>
                </a:solidFill>
              </a:rPr>
              <a:t>http</a:t>
            </a:r>
            <a:r>
              <a:rPr lang="en-US" dirty="0" smtClean="0">
                <a:solidFill>
                  <a:srgbClr val="FFC000"/>
                </a:solidFill>
              </a:rPr>
              <a:t>://marsprogram.jpl.nasa.gov/express/</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38800" y="0"/>
            <a:ext cx="3276600" cy="6370975"/>
          </a:xfrm>
          <a:prstGeom prst="rect">
            <a:avLst/>
          </a:prstGeom>
          <a:noFill/>
        </p:spPr>
        <p:txBody>
          <a:bodyPr wrap="square" rtlCol="0">
            <a:spAutoFit/>
          </a:bodyPr>
          <a:lstStyle/>
          <a:p>
            <a:r>
              <a:rPr lang="en-US" dirty="0" smtClean="0">
                <a:latin typeface="Arial Black" pitchFamily="34" charset="0"/>
              </a:rPr>
              <a:t>NASA Orbiter Reveals Big Changes in Mars' </a:t>
            </a:r>
            <a:r>
              <a:rPr lang="en-US" dirty="0" smtClean="0">
                <a:latin typeface="Arial Black" pitchFamily="34" charset="0"/>
              </a:rPr>
              <a:t>Atmosphere</a:t>
            </a:r>
          </a:p>
          <a:p>
            <a:endParaRPr lang="en-US" dirty="0" smtClean="0"/>
          </a:p>
          <a:p>
            <a:r>
              <a:rPr lang="en-US" sz="1600" dirty="0" smtClean="0"/>
              <a:t>MRO discovered </a:t>
            </a:r>
            <a:r>
              <a:rPr lang="en-US" sz="1600" dirty="0" smtClean="0"/>
              <a:t>the total amount of atmosphere on Mars changes dramatically as the tilt of the planet's axis varies. This process can affect the stability of liquid water, if it exists on the Martian surface, and increase the frequency and severity of Martian dust storms. </a:t>
            </a:r>
            <a:endParaRPr lang="en-US" sz="1600" dirty="0" smtClean="0"/>
          </a:p>
          <a:p>
            <a:endParaRPr lang="en-US" sz="1600" dirty="0" smtClean="0"/>
          </a:p>
          <a:p>
            <a:r>
              <a:rPr lang="en-US" sz="1600" dirty="0" smtClean="0"/>
              <a:t>The newly found deposit has a volume similar to Lake Superior's nearly 3,000 cubic miles (about 12,000 cubic kilometers). The deposit holds up to 80 percent as much carbon dioxide as today's Martian atmosphere. Collapse pits caused by dry ice sublimation and other clues suggest the deposit is in a dissipating phase, adding gas to the atmosphere each year. </a:t>
            </a:r>
            <a:endParaRPr lang="en-US" sz="1600" dirty="0"/>
          </a:p>
        </p:txBody>
      </p:sp>
      <p:pic>
        <p:nvPicPr>
          <p:cNvPr id="5" name="Picture 4" descr="777px-Mars_Reconnaissance_Orbiter.jpg"/>
          <p:cNvPicPr>
            <a:picLocks noChangeAspect="1"/>
          </p:cNvPicPr>
          <p:nvPr/>
        </p:nvPicPr>
        <p:blipFill>
          <a:blip r:embed="rId2"/>
          <a:stretch>
            <a:fillRect/>
          </a:stretch>
        </p:blipFill>
        <p:spPr>
          <a:xfrm>
            <a:off x="3200400" y="228600"/>
            <a:ext cx="2306955" cy="1781432"/>
          </a:xfrm>
          <a:prstGeom prst="rect">
            <a:avLst/>
          </a:prstGeom>
        </p:spPr>
      </p:pic>
      <p:sp>
        <p:nvSpPr>
          <p:cNvPr id="6" name="Rectangle 5"/>
          <p:cNvSpPr/>
          <p:nvPr/>
        </p:nvSpPr>
        <p:spPr>
          <a:xfrm>
            <a:off x="0" y="990600"/>
            <a:ext cx="5334000" cy="34163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5400" b="1" dirty="0" smtClean="0">
                <a:solidFill>
                  <a:srgbClr val="FFC000"/>
                </a:solidFill>
              </a:rPr>
              <a:t>Mars Reconnaissance Orbiter</a:t>
            </a:r>
          </a:p>
          <a:p>
            <a:r>
              <a:rPr lang="en-US" sz="5400" b="1" dirty="0" smtClean="0">
                <a:solidFill>
                  <a:srgbClr val="FFC000"/>
                </a:solidFill>
              </a:rPr>
              <a:t> </a:t>
            </a:r>
            <a:endParaRPr lang="en-US" sz="5400" b="1" dirty="0">
              <a:solidFill>
                <a:srgbClr val="FFC000"/>
              </a:solidFill>
            </a:endParaRPr>
          </a:p>
        </p:txBody>
      </p:sp>
      <p:sp>
        <p:nvSpPr>
          <p:cNvPr id="8" name="TextBox 7"/>
          <p:cNvSpPr txBox="1"/>
          <p:nvPr/>
        </p:nvSpPr>
        <p:spPr>
          <a:xfrm>
            <a:off x="0" y="762000"/>
            <a:ext cx="3164649" cy="369332"/>
          </a:xfrm>
          <a:prstGeom prst="rect">
            <a:avLst/>
          </a:prstGeom>
          <a:noFill/>
        </p:spPr>
        <p:txBody>
          <a:bodyPr wrap="none" rtlCol="0">
            <a:spAutoFit/>
          </a:bodyPr>
          <a:lstStyle/>
          <a:p>
            <a:r>
              <a:rPr lang="en-US" dirty="0" smtClean="0"/>
              <a:t>http://mars.jpl.nasa.gov/mro/</a:t>
            </a:r>
            <a:endParaRPr lang="en-US" dirty="0"/>
          </a:p>
        </p:txBody>
      </p:sp>
      <p:pic>
        <p:nvPicPr>
          <p:cNvPr id="7170" name="Picture 2"/>
          <p:cNvPicPr>
            <a:picLocks noChangeAspect="1" noChangeArrowheads="1"/>
          </p:cNvPicPr>
          <p:nvPr/>
        </p:nvPicPr>
        <p:blipFill>
          <a:blip r:embed="rId3"/>
          <a:srcRect/>
          <a:stretch>
            <a:fillRect/>
          </a:stretch>
        </p:blipFill>
        <p:spPr bwMode="auto">
          <a:xfrm>
            <a:off x="228600" y="3505200"/>
            <a:ext cx="5110976" cy="16764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a:srcRect/>
          <a:stretch>
            <a:fillRect/>
          </a:stretch>
        </p:blipFill>
        <p:spPr bwMode="auto">
          <a:xfrm>
            <a:off x="304800" y="5295900"/>
            <a:ext cx="4762500" cy="1562100"/>
          </a:xfrm>
          <a:prstGeom prst="rect">
            <a:avLst/>
          </a:prstGeom>
          <a:noFill/>
          <a:ln w="9525">
            <a:noFill/>
            <a:miter lim="800000"/>
            <a:headEnd/>
            <a:tailEnd/>
          </a:ln>
          <a:effectLst/>
        </p:spPr>
      </p:pic>
      <p:sp>
        <p:nvSpPr>
          <p:cNvPr id="10" name="TextBox 9"/>
          <p:cNvSpPr txBox="1"/>
          <p:nvPr/>
        </p:nvSpPr>
        <p:spPr>
          <a:xfrm flipH="1">
            <a:off x="5105400" y="6334780"/>
            <a:ext cx="4038600" cy="523220"/>
          </a:xfrm>
          <a:prstGeom prst="rect">
            <a:avLst/>
          </a:prstGeom>
          <a:noFill/>
        </p:spPr>
        <p:txBody>
          <a:bodyPr wrap="square" rtlCol="0">
            <a:spAutoFit/>
          </a:bodyPr>
          <a:lstStyle/>
          <a:p>
            <a:r>
              <a:rPr lang="en-US" sz="1400" dirty="0" smtClean="0">
                <a:latin typeface="Arial Black" pitchFamily="34" charset="0"/>
              </a:rPr>
              <a:t>Cross Section of Buried Carbon-Dioxide Ice on Mars</a:t>
            </a:r>
            <a:endParaRPr lang="en-US" sz="1400" dirty="0">
              <a:latin typeface="Arial Black"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a:xfrm>
            <a:off x="685800" y="609600"/>
            <a:ext cx="8229600" cy="1143000"/>
          </a:xfrm>
        </p:spPr>
        <p:txBody>
          <a:bodyPr/>
          <a:lstStyle/>
          <a:p>
            <a:pPr algn="r"/>
            <a:r>
              <a:rPr lang="en-US" dirty="0" smtClean="0">
                <a:solidFill>
                  <a:srgbClr val="FFC000"/>
                </a:solidFill>
                <a:latin typeface="Arial Black" pitchFamily="34" charset="0"/>
              </a:rPr>
              <a:t>STS / ISS</a:t>
            </a:r>
            <a:endParaRPr lang="en-US" dirty="0">
              <a:solidFill>
                <a:srgbClr val="FFC000"/>
              </a:solidFill>
              <a:latin typeface="Arial Black" pitchFamily="34" charset="0"/>
            </a:endParaRP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8" name="Picture 86" descr="C:\Documents and Settings\Ben\Desktop\Diversicon-2011-Sol-Sys-Update\curiosity-01.jpg"/>
          <p:cNvPicPr>
            <a:picLocks noChangeAspect="1" noChangeArrowheads="1"/>
          </p:cNvPicPr>
          <p:nvPr/>
        </p:nvPicPr>
        <p:blipFill>
          <a:blip r:embed="rId2"/>
          <a:srcRect/>
          <a:stretch>
            <a:fillRect/>
          </a:stretch>
        </p:blipFill>
        <p:spPr bwMode="auto">
          <a:xfrm>
            <a:off x="1" y="-1"/>
            <a:ext cx="9144000" cy="6865645"/>
          </a:xfrm>
          <a:prstGeom prst="rect">
            <a:avLst/>
          </a:prstGeom>
          <a:noFill/>
        </p:spPr>
      </p:pic>
      <p:sp>
        <p:nvSpPr>
          <p:cNvPr id="2" name="Title 1"/>
          <p:cNvSpPr>
            <a:spLocks noGrp="1"/>
          </p:cNvSpPr>
          <p:nvPr>
            <p:ph type="title"/>
          </p:nvPr>
        </p:nvSpPr>
        <p:spPr>
          <a:xfrm>
            <a:off x="457200" y="704088"/>
            <a:ext cx="5867400" cy="1143000"/>
          </a:xfrm>
        </p:spPr>
        <p:txBody>
          <a:bodyPr>
            <a:normAutofit fontScale="90000"/>
          </a:bodyPr>
          <a:lstStyle/>
          <a:p>
            <a:r>
              <a:rPr lang="en-US" dirty="0" smtClean="0">
                <a:solidFill>
                  <a:srgbClr val="FFC000"/>
                </a:solidFill>
                <a:latin typeface="Arial Black" pitchFamily="34" charset="0"/>
              </a:rPr>
              <a:t>Mars Science Lab</a:t>
            </a:r>
            <a:br>
              <a:rPr lang="en-US" dirty="0" smtClean="0">
                <a:solidFill>
                  <a:srgbClr val="FFC000"/>
                </a:solidFill>
                <a:latin typeface="Arial Black" pitchFamily="34" charset="0"/>
              </a:rPr>
            </a:br>
            <a:r>
              <a:rPr lang="en-US" dirty="0" smtClean="0">
                <a:solidFill>
                  <a:srgbClr val="FFC000"/>
                </a:solidFill>
                <a:latin typeface="Arial Black" pitchFamily="34" charset="0"/>
              </a:rPr>
              <a:t>Curiosity</a:t>
            </a:r>
            <a:endParaRPr lang="en-US" dirty="0">
              <a:solidFill>
                <a:srgbClr val="FFC000"/>
              </a:solidFill>
              <a:latin typeface="Arial Black" pitchFamily="34" charset="0"/>
            </a:endParaRPr>
          </a:p>
        </p:txBody>
      </p:sp>
      <p:sp>
        <p:nvSpPr>
          <p:cNvPr id="91" name="TextBox 90"/>
          <p:cNvSpPr txBox="1"/>
          <p:nvPr/>
        </p:nvSpPr>
        <p:spPr>
          <a:xfrm>
            <a:off x="5715000" y="1066800"/>
            <a:ext cx="3048000" cy="923330"/>
          </a:xfrm>
          <a:prstGeom prst="rect">
            <a:avLst/>
          </a:prstGeom>
          <a:noFill/>
        </p:spPr>
        <p:txBody>
          <a:bodyPr wrap="square" rtlCol="0">
            <a:spAutoFit/>
          </a:bodyPr>
          <a:lstStyle/>
          <a:p>
            <a:pPr algn="r"/>
            <a:r>
              <a:rPr lang="en-US" dirty="0" smtClean="0">
                <a:solidFill>
                  <a:srgbClr val="FFC000"/>
                </a:solidFill>
                <a:latin typeface="Times New Roman" pitchFamily="18" charset="0"/>
                <a:cs typeface="Times New Roman" pitchFamily="18" charset="0"/>
              </a:rPr>
              <a:t>Launch Window:</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Nov. 25 to Dec. 18, </a:t>
            </a:r>
            <a:r>
              <a:rPr lang="en-US" dirty="0" smtClean="0">
                <a:solidFill>
                  <a:srgbClr val="FFC000"/>
                </a:solidFill>
                <a:latin typeface="Times New Roman" pitchFamily="18" charset="0"/>
                <a:cs typeface="Times New Roman" pitchFamily="18" charset="0"/>
              </a:rPr>
              <a:t>2011</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T-117 Days 21hrs</a:t>
            </a:r>
            <a:endParaRPr lang="en-US" dirty="0">
              <a:solidFill>
                <a:srgbClr val="FFC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6324600" y="457200"/>
            <a:ext cx="1750031" cy="584775"/>
          </a:xfrm>
          <a:prstGeom prst="rect">
            <a:avLst/>
          </a:prstGeom>
          <a:noFill/>
        </p:spPr>
        <p:txBody>
          <a:bodyPr wrap="none" rtlCol="0">
            <a:spAutoFit/>
          </a:bodyPr>
          <a:lstStyle/>
          <a:p>
            <a:r>
              <a:rPr lang="en-US" sz="3200" dirty="0" smtClean="0">
                <a:solidFill>
                  <a:srgbClr val="FFFF00"/>
                </a:solidFill>
                <a:latin typeface="Arial Black" pitchFamily="34" charset="0"/>
              </a:rPr>
              <a:t>Winner</a:t>
            </a:r>
            <a:endParaRPr lang="en-US" sz="3200" dirty="0">
              <a:solidFill>
                <a:srgbClr val="FFFF00"/>
              </a:solidFill>
              <a:latin typeface="Arial Black" pitchFamily="34" charset="0"/>
            </a:endParaRPr>
          </a:p>
        </p:txBody>
      </p:sp>
      <p:pic>
        <p:nvPicPr>
          <p:cNvPr id="5123" name="Picture 3"/>
          <p:cNvPicPr>
            <a:picLocks noChangeAspect="1" noChangeArrowheads="1"/>
          </p:cNvPicPr>
          <p:nvPr/>
        </p:nvPicPr>
        <p:blipFill>
          <a:blip r:embed="rId2"/>
          <a:srcRect/>
          <a:stretch>
            <a:fillRect/>
          </a:stretch>
        </p:blipFill>
        <p:spPr bwMode="auto">
          <a:xfrm>
            <a:off x="-1600200" y="0"/>
            <a:ext cx="12192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srcRect/>
          <a:stretch>
            <a:fillRect/>
          </a:stretch>
        </p:blipFill>
        <p:spPr bwMode="auto">
          <a:xfrm>
            <a:off x="0" y="0"/>
            <a:ext cx="9129690" cy="6858000"/>
          </a:xfrm>
          <a:prstGeom prst="rect">
            <a:avLst/>
          </a:prstGeom>
          <a:noFill/>
          <a:ln w="9525">
            <a:noFill/>
            <a:miter lim="800000"/>
            <a:headEnd/>
            <a:tailEnd/>
          </a:ln>
          <a:effectLst/>
        </p:spPr>
      </p:pic>
      <p:sp>
        <p:nvSpPr>
          <p:cNvPr id="5" name="TextBox 4"/>
          <p:cNvSpPr txBox="1"/>
          <p:nvPr/>
        </p:nvSpPr>
        <p:spPr>
          <a:xfrm>
            <a:off x="152400" y="1905000"/>
            <a:ext cx="3958135" cy="707886"/>
          </a:xfrm>
          <a:prstGeom prst="rect">
            <a:avLst/>
          </a:prstGeom>
          <a:noFill/>
        </p:spPr>
        <p:txBody>
          <a:bodyPr wrap="none" rtlCol="0">
            <a:spAutoFit/>
          </a:bodyPr>
          <a:lstStyle/>
          <a:p>
            <a:r>
              <a:rPr lang="en-US" sz="4000" dirty="0" smtClean="0">
                <a:latin typeface="Arial Black" pitchFamily="34" charset="0"/>
                <a:hlinkClick r:id="rId3"/>
              </a:rPr>
              <a:t>4.6°S 137.2°E</a:t>
            </a:r>
            <a:r>
              <a:rPr lang="en-US" dirty="0" smtClean="0"/>
              <a:t>.</a:t>
            </a:r>
            <a:endParaRPr lang="en-US" dirty="0"/>
          </a:p>
        </p:txBody>
      </p:sp>
      <p:sp>
        <p:nvSpPr>
          <p:cNvPr id="6" name="TextBox 5"/>
          <p:cNvSpPr txBox="1"/>
          <p:nvPr/>
        </p:nvSpPr>
        <p:spPr>
          <a:xfrm>
            <a:off x="5486400" y="2819400"/>
            <a:ext cx="2811988" cy="830997"/>
          </a:xfrm>
          <a:prstGeom prst="rect">
            <a:avLst/>
          </a:prstGeom>
          <a:noFill/>
        </p:spPr>
        <p:txBody>
          <a:bodyPr wrap="none" rtlCol="0">
            <a:spAutoFit/>
          </a:bodyPr>
          <a:lstStyle/>
          <a:p>
            <a:r>
              <a:rPr lang="en-US" sz="4800" dirty="0" smtClean="0">
                <a:solidFill>
                  <a:srgbClr val="FFC000"/>
                </a:solidFill>
                <a:latin typeface="Arial Black" pitchFamily="34" charset="0"/>
                <a:cs typeface="Times New Roman" pitchFamily="18" charset="0"/>
              </a:rPr>
              <a:t>Spirit -&gt;</a:t>
            </a:r>
            <a:endParaRPr lang="en-US" sz="4800" dirty="0">
              <a:solidFill>
                <a:srgbClr val="FFC000"/>
              </a:solidFill>
              <a:latin typeface="Arial Black"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p:cNvPicPr>
            <a:picLocks noChangeAspect="1" noChangeArrowheads="1"/>
          </p:cNvPicPr>
          <p:nvPr/>
        </p:nvPicPr>
        <p:blipFill>
          <a:blip r:embed="rId2"/>
          <a:srcRect/>
          <a:stretch>
            <a:fillRect/>
          </a:stretch>
        </p:blipFill>
        <p:spPr bwMode="auto">
          <a:xfrm>
            <a:off x="66675" y="47625"/>
            <a:ext cx="9010650" cy="6762750"/>
          </a:xfrm>
          <a:prstGeom prst="rect">
            <a:avLst/>
          </a:prstGeom>
          <a:noFill/>
          <a:ln w="9525">
            <a:noFill/>
            <a:miter lim="800000"/>
            <a:headEnd/>
            <a:tailEnd/>
          </a:ln>
          <a:effectLst/>
        </p:spPr>
      </p:pic>
      <p:sp>
        <p:nvSpPr>
          <p:cNvPr id="5" name="TextBox 4"/>
          <p:cNvSpPr txBox="1"/>
          <p:nvPr/>
        </p:nvSpPr>
        <p:spPr>
          <a:xfrm>
            <a:off x="1143000" y="4343400"/>
            <a:ext cx="4046301" cy="830997"/>
          </a:xfrm>
          <a:prstGeom prst="rect">
            <a:avLst/>
          </a:prstGeom>
          <a:noFill/>
        </p:spPr>
        <p:txBody>
          <a:bodyPr wrap="none" rtlCol="0">
            <a:spAutoFit/>
          </a:bodyPr>
          <a:lstStyle/>
          <a:p>
            <a:r>
              <a:rPr lang="en-US" sz="4800" dirty="0" smtClean="0">
                <a:solidFill>
                  <a:srgbClr val="FFC000"/>
                </a:solidFill>
                <a:latin typeface="Arial Black" pitchFamily="34" charset="0"/>
              </a:rPr>
              <a:t>Gale Crater</a:t>
            </a:r>
            <a:endParaRPr lang="en-US" sz="4800" dirty="0">
              <a:solidFill>
                <a:srgbClr val="FFC000"/>
              </a:solidFill>
              <a:latin typeface="Arial Black"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Documents and Settings\Ben\Desktop\Diversicon-2011-Sol-Sys-Update\curiosity-rover.jpg"/>
          <p:cNvPicPr>
            <a:picLocks noChangeAspect="1" noChangeArrowheads="1"/>
          </p:cNvPicPr>
          <p:nvPr/>
        </p:nvPicPr>
        <p:blipFill>
          <a:blip r:embed="rId2"/>
          <a:srcRect/>
          <a:stretch>
            <a:fillRect/>
          </a:stretch>
        </p:blipFill>
        <p:spPr bwMode="auto">
          <a:xfrm>
            <a:off x="152400" y="0"/>
            <a:ext cx="11778748" cy="6858000"/>
          </a:xfrm>
          <a:prstGeom prst="rect">
            <a:avLst/>
          </a:prstGeom>
          <a:noFill/>
        </p:spPr>
      </p:pic>
      <p:sp>
        <p:nvSpPr>
          <p:cNvPr id="5" name="TextBox 4"/>
          <p:cNvSpPr txBox="1"/>
          <p:nvPr/>
        </p:nvSpPr>
        <p:spPr>
          <a:xfrm>
            <a:off x="1066800" y="990600"/>
            <a:ext cx="3200400" cy="1077218"/>
          </a:xfrm>
          <a:prstGeom prst="rect">
            <a:avLst/>
          </a:prstGeom>
          <a:noFill/>
        </p:spPr>
        <p:txBody>
          <a:bodyPr wrap="square" rtlCol="0">
            <a:spAutoFit/>
          </a:bodyPr>
          <a:lstStyle/>
          <a:p>
            <a:r>
              <a:rPr lang="en-US" sz="3200" dirty="0" smtClean="0">
                <a:solidFill>
                  <a:srgbClr val="FFC000"/>
                </a:solidFill>
                <a:latin typeface="Arial Black" pitchFamily="34" charset="0"/>
              </a:rPr>
              <a:t>Arrives August 2012</a:t>
            </a:r>
            <a:endParaRPr lang="en-US" sz="3200" dirty="0">
              <a:solidFill>
                <a:srgbClr val="FFC000"/>
              </a:solidFill>
              <a:latin typeface="Arial Black"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Grp="1" noChangeAspect="1" noChangeArrowheads="1"/>
          </p:cNvPicPr>
          <p:nvPr>
            <p:ph idx="1"/>
          </p:nvPr>
        </p:nvPicPr>
        <p:blipFill>
          <a:blip r:embed="rId2"/>
          <a:srcRect/>
          <a:stretch>
            <a:fillRect/>
          </a:stretch>
        </p:blipFill>
        <p:spPr bwMode="auto">
          <a:xfrm>
            <a:off x="0" y="0"/>
            <a:ext cx="9267567" cy="7086600"/>
          </a:xfrm>
          <a:prstGeom prst="rect">
            <a:avLst/>
          </a:prstGeom>
          <a:noFill/>
          <a:ln w="9525">
            <a:noFill/>
            <a:miter lim="800000"/>
            <a:headEnd/>
            <a:tailEnd/>
          </a:ln>
          <a:effectLst/>
        </p:spPr>
      </p:pic>
      <p:sp>
        <p:nvSpPr>
          <p:cNvPr id="2" name="Title 1"/>
          <p:cNvSpPr>
            <a:spLocks noGrp="1"/>
          </p:cNvSpPr>
          <p:nvPr>
            <p:ph type="title"/>
          </p:nvPr>
        </p:nvSpPr>
        <p:spPr/>
        <p:txBody>
          <a:bodyPr/>
          <a:lstStyle/>
          <a:p>
            <a:pPr algn="r"/>
            <a:r>
              <a:rPr lang="en-US" dirty="0" smtClean="0">
                <a:solidFill>
                  <a:srgbClr val="FFC000"/>
                </a:solidFill>
                <a:latin typeface="Arial Black" pitchFamily="34" charset="0"/>
              </a:rPr>
              <a:t>Dawn / </a:t>
            </a:r>
            <a:r>
              <a:rPr lang="en-US" dirty="0" err="1" smtClean="0">
                <a:solidFill>
                  <a:srgbClr val="FFC000"/>
                </a:solidFill>
                <a:latin typeface="Arial Black" pitchFamily="34" charset="0"/>
              </a:rPr>
              <a:t>Vesta</a:t>
            </a:r>
            <a:r>
              <a:rPr lang="en-US" dirty="0" smtClean="0">
                <a:solidFill>
                  <a:srgbClr val="FFC000"/>
                </a:solidFill>
                <a:latin typeface="Arial Black" pitchFamily="34" charset="0"/>
              </a:rPr>
              <a:t> - Ceres </a:t>
            </a:r>
            <a:endParaRPr lang="en-US" dirty="0">
              <a:solidFill>
                <a:srgbClr val="FFC000"/>
              </a:solidFill>
              <a:latin typeface="Arial Black" pitchFamily="34" charset="0"/>
            </a:endParaRPr>
          </a:p>
        </p:txBody>
      </p:sp>
      <p:sp>
        <p:nvSpPr>
          <p:cNvPr id="5" name="TextBox 4"/>
          <p:cNvSpPr txBox="1"/>
          <p:nvPr/>
        </p:nvSpPr>
        <p:spPr>
          <a:xfrm>
            <a:off x="533400" y="6096000"/>
            <a:ext cx="2657074" cy="369332"/>
          </a:xfrm>
          <a:prstGeom prst="rect">
            <a:avLst/>
          </a:prstGeom>
          <a:noFill/>
        </p:spPr>
        <p:txBody>
          <a:bodyPr wrap="none" rtlCol="0">
            <a:spAutoFit/>
          </a:bodyPr>
          <a:lstStyle/>
          <a:p>
            <a:r>
              <a:rPr lang="en-US" dirty="0" smtClean="0">
                <a:hlinkClick r:id="rId3"/>
              </a:rPr>
              <a:t>http://dawn.jpl.nasa.gov</a:t>
            </a:r>
            <a:r>
              <a:rPr lang="en-US" dirty="0" smtClean="0"/>
              <a:t>.</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Grp="1" noChangeAspect="1" noChangeArrowheads="1"/>
          </p:cNvPicPr>
          <p:nvPr>
            <p:ph idx="1"/>
          </p:nvPr>
        </p:nvPicPr>
        <p:blipFill>
          <a:blip r:embed="rId2"/>
          <a:srcRect/>
          <a:stretch>
            <a:fillRect/>
          </a:stretch>
        </p:blipFill>
        <p:spPr bwMode="auto">
          <a:xfrm>
            <a:off x="0" y="0"/>
            <a:ext cx="9144001" cy="6858000"/>
          </a:xfrm>
          <a:prstGeom prst="rect">
            <a:avLst/>
          </a:prstGeom>
          <a:noFill/>
          <a:ln w="9525">
            <a:noFill/>
            <a:miter lim="800000"/>
            <a:headEnd/>
            <a:tailEnd/>
          </a:ln>
          <a:effectLst/>
        </p:spPr>
      </p:pic>
      <p:sp>
        <p:nvSpPr>
          <p:cNvPr id="5" name="TextBox 4"/>
          <p:cNvSpPr txBox="1"/>
          <p:nvPr/>
        </p:nvSpPr>
        <p:spPr>
          <a:xfrm>
            <a:off x="1981200" y="6324600"/>
            <a:ext cx="1007712" cy="369332"/>
          </a:xfrm>
          <a:prstGeom prst="rect">
            <a:avLst/>
          </a:prstGeom>
          <a:noFill/>
        </p:spPr>
        <p:txBody>
          <a:bodyPr wrap="none" rtlCol="0">
            <a:spAutoFit/>
          </a:bodyPr>
          <a:lstStyle/>
          <a:p>
            <a:r>
              <a:rPr lang="en-US" dirty="0" smtClean="0">
                <a:solidFill>
                  <a:srgbClr val="FFC000"/>
                </a:solidFill>
              </a:rPr>
              <a:t>Feb 2015</a:t>
            </a:r>
            <a:endParaRPr lang="en-US" dirty="0">
              <a:solidFill>
                <a:srgbClr val="FFC000"/>
              </a:solidFill>
            </a:endParaRPr>
          </a:p>
        </p:txBody>
      </p:sp>
      <p:sp>
        <p:nvSpPr>
          <p:cNvPr id="6" name="TextBox 5"/>
          <p:cNvSpPr txBox="1"/>
          <p:nvPr/>
        </p:nvSpPr>
        <p:spPr>
          <a:xfrm>
            <a:off x="3200400" y="5105400"/>
            <a:ext cx="1035605" cy="369332"/>
          </a:xfrm>
          <a:prstGeom prst="rect">
            <a:avLst/>
          </a:prstGeom>
          <a:noFill/>
        </p:spPr>
        <p:txBody>
          <a:bodyPr wrap="none" rtlCol="0">
            <a:spAutoFit/>
          </a:bodyPr>
          <a:lstStyle/>
          <a:p>
            <a:r>
              <a:rPr lang="en-US" dirty="0" smtClean="0">
                <a:solidFill>
                  <a:srgbClr val="FFC000"/>
                </a:solidFill>
              </a:rPr>
              <a:t>July, 2011</a:t>
            </a:r>
            <a:endParaRPr lang="en-US" dirty="0">
              <a:solidFill>
                <a:srgbClr val="FFC000"/>
              </a:solidFill>
            </a:endParaRPr>
          </a:p>
        </p:txBody>
      </p:sp>
      <p:sp>
        <p:nvSpPr>
          <p:cNvPr id="7" name="TextBox 6"/>
          <p:cNvSpPr txBox="1"/>
          <p:nvPr/>
        </p:nvSpPr>
        <p:spPr>
          <a:xfrm>
            <a:off x="2514600" y="3886200"/>
            <a:ext cx="1215397" cy="369332"/>
          </a:xfrm>
          <a:prstGeom prst="rect">
            <a:avLst/>
          </a:prstGeom>
          <a:noFill/>
        </p:spPr>
        <p:txBody>
          <a:bodyPr wrap="none" rtlCol="0">
            <a:spAutoFit/>
          </a:bodyPr>
          <a:lstStyle/>
          <a:p>
            <a:r>
              <a:rPr lang="en-US" dirty="0" smtClean="0">
                <a:solidFill>
                  <a:srgbClr val="FFC000"/>
                </a:solidFill>
              </a:rPr>
              <a:t>Sept, 2007</a:t>
            </a:r>
            <a:endParaRPr lang="en-US" dirty="0">
              <a:solidFill>
                <a:srgbClr val="FFC000"/>
              </a:solidFill>
            </a:endParaRPr>
          </a:p>
        </p:txBody>
      </p:sp>
      <p:sp>
        <p:nvSpPr>
          <p:cNvPr id="8" name="TextBox 7"/>
          <p:cNvSpPr txBox="1"/>
          <p:nvPr/>
        </p:nvSpPr>
        <p:spPr>
          <a:xfrm>
            <a:off x="5257800" y="1219200"/>
            <a:ext cx="1075679" cy="369332"/>
          </a:xfrm>
          <a:prstGeom prst="rect">
            <a:avLst/>
          </a:prstGeom>
          <a:noFill/>
        </p:spPr>
        <p:txBody>
          <a:bodyPr wrap="none" rtlCol="0">
            <a:spAutoFit/>
          </a:bodyPr>
          <a:lstStyle/>
          <a:p>
            <a:r>
              <a:rPr lang="en-US" dirty="0" smtClean="0">
                <a:solidFill>
                  <a:srgbClr val="FFC000"/>
                </a:solidFill>
              </a:rPr>
              <a:t>July, 2012</a:t>
            </a:r>
            <a:endParaRPr lang="en-US" dirty="0">
              <a:solidFill>
                <a:srgbClr val="FFC000"/>
              </a:solidFill>
            </a:endParaRPr>
          </a:p>
        </p:txBody>
      </p:sp>
      <p:sp>
        <p:nvSpPr>
          <p:cNvPr id="9" name="TextBox 8"/>
          <p:cNvSpPr txBox="1"/>
          <p:nvPr/>
        </p:nvSpPr>
        <p:spPr>
          <a:xfrm>
            <a:off x="4876800" y="5943600"/>
            <a:ext cx="1170064" cy="369332"/>
          </a:xfrm>
          <a:prstGeom prst="rect">
            <a:avLst/>
          </a:prstGeom>
          <a:noFill/>
        </p:spPr>
        <p:txBody>
          <a:bodyPr wrap="none" rtlCol="0">
            <a:spAutoFit/>
          </a:bodyPr>
          <a:lstStyle/>
          <a:p>
            <a:r>
              <a:rPr lang="en-US" dirty="0" smtClean="0">
                <a:solidFill>
                  <a:srgbClr val="FFC000"/>
                </a:solidFill>
              </a:rPr>
              <a:t>July, 2015?</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2"/>
          <p:cNvPicPr>
            <a:picLocks noChangeAspect="1" noChangeArrowheads="1"/>
          </p:cNvPicPr>
          <p:nvPr/>
        </p:nvPicPr>
        <p:blipFill>
          <a:blip r:embed="rId2"/>
          <a:srcRect/>
          <a:stretch>
            <a:fillRect/>
          </a:stretch>
        </p:blipFill>
        <p:spPr bwMode="auto">
          <a:xfrm>
            <a:off x="3868615" y="0"/>
            <a:ext cx="5275385" cy="6858000"/>
          </a:xfrm>
          <a:prstGeom prst="rect">
            <a:avLst/>
          </a:prstGeom>
          <a:noFill/>
          <a:ln w="9525">
            <a:noFill/>
            <a:miter lim="800000"/>
            <a:headEnd/>
            <a:tailEnd/>
          </a:ln>
          <a:effectLst/>
        </p:spPr>
      </p:pic>
      <p:pic>
        <p:nvPicPr>
          <p:cNvPr id="35843" name="Picture 3"/>
          <p:cNvPicPr>
            <a:picLocks noChangeAspect="1" noChangeArrowheads="1"/>
          </p:cNvPicPr>
          <p:nvPr/>
        </p:nvPicPr>
        <p:blipFill>
          <a:blip r:embed="rId3"/>
          <a:srcRect/>
          <a:stretch>
            <a:fillRect/>
          </a:stretch>
        </p:blipFill>
        <p:spPr bwMode="auto">
          <a:xfrm>
            <a:off x="228600" y="304800"/>
            <a:ext cx="4972892" cy="495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6" name="Picture 2" descr="C:\Documents and Settings\Ben\Desktop\Diversicon-2011-Sol-Sys-Update\Vesta -n- friends02.jpg"/>
          <p:cNvPicPr>
            <a:picLocks noChangeAspect="1" noChangeArrowheads="1"/>
          </p:cNvPicPr>
          <p:nvPr/>
        </p:nvPicPr>
        <p:blipFill>
          <a:blip r:embed="rId2"/>
          <a:srcRect/>
          <a:stretch>
            <a:fillRect/>
          </a:stretch>
        </p:blipFill>
        <p:spPr bwMode="auto">
          <a:xfrm>
            <a:off x="0" y="0"/>
            <a:ext cx="9144000" cy="6951023"/>
          </a:xfrm>
          <a:prstGeom prst="rect">
            <a:avLst/>
          </a:prstGeom>
          <a:noFill/>
        </p:spPr>
      </p:pic>
      <p:sp>
        <p:nvSpPr>
          <p:cNvPr id="5" name="TextBox 4"/>
          <p:cNvSpPr txBox="1"/>
          <p:nvPr/>
        </p:nvSpPr>
        <p:spPr>
          <a:xfrm>
            <a:off x="457200" y="381000"/>
            <a:ext cx="1927259" cy="1200329"/>
          </a:xfrm>
          <a:prstGeom prst="rect">
            <a:avLst/>
          </a:prstGeom>
          <a:noFill/>
        </p:spPr>
        <p:txBody>
          <a:bodyPr wrap="square" rtlCol="0">
            <a:spAutoFit/>
          </a:bodyPr>
          <a:lstStyle/>
          <a:p>
            <a:r>
              <a:rPr lang="en-US" dirty="0" smtClean="0">
                <a:solidFill>
                  <a:srgbClr val="FFC000"/>
                </a:solidFill>
              </a:rPr>
              <a:t>~320 mi diameter Brightest</a:t>
            </a:r>
          </a:p>
          <a:p>
            <a:r>
              <a:rPr lang="en-US" dirty="0" smtClean="0">
                <a:solidFill>
                  <a:srgbClr val="FFC000"/>
                </a:solidFill>
              </a:rPr>
              <a:t>2</a:t>
            </a:r>
            <a:r>
              <a:rPr lang="en-US" baseline="30000" dirty="0" smtClean="0">
                <a:solidFill>
                  <a:srgbClr val="FFC000"/>
                </a:solidFill>
              </a:rPr>
              <a:t>nd</a:t>
            </a:r>
            <a:r>
              <a:rPr lang="en-US" dirty="0" smtClean="0">
                <a:solidFill>
                  <a:srgbClr val="FFC000"/>
                </a:solidFill>
              </a:rPr>
              <a:t> most Massive</a:t>
            </a:r>
          </a:p>
          <a:p>
            <a:r>
              <a:rPr lang="en-US" dirty="0" smtClean="0">
                <a:solidFill>
                  <a:srgbClr val="FFC000"/>
                </a:solidFill>
              </a:rPr>
              <a:t>3</a:t>
            </a:r>
            <a:r>
              <a:rPr lang="en-US" baseline="30000" dirty="0" smtClean="0">
                <a:solidFill>
                  <a:srgbClr val="FFC000"/>
                </a:solidFill>
              </a:rPr>
              <a:t>rd</a:t>
            </a:r>
            <a:r>
              <a:rPr lang="en-US" dirty="0" smtClean="0">
                <a:solidFill>
                  <a:srgbClr val="FFC000"/>
                </a:solidFill>
              </a:rPr>
              <a:t> Largest </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latin typeface="Arial Black" pitchFamily="34" charset="0"/>
              </a:rPr>
              <a:t>HST Views</a:t>
            </a:r>
            <a:endParaRPr lang="en-US" dirty="0">
              <a:solidFill>
                <a:srgbClr val="FFC000"/>
              </a:solidFill>
              <a:latin typeface="Arial Black" pitchFamily="34" charset="0"/>
            </a:endParaRPr>
          </a:p>
        </p:txBody>
      </p:sp>
      <p:sp>
        <p:nvSpPr>
          <p:cNvPr id="3" name="Content Placeholder 2"/>
          <p:cNvSpPr>
            <a:spLocks noGrp="1"/>
          </p:cNvSpPr>
          <p:nvPr>
            <p:ph idx="1"/>
          </p:nvPr>
        </p:nvSpPr>
        <p:spPr/>
        <p:txBody>
          <a:bodyPr/>
          <a:lstStyle/>
          <a:p>
            <a:endParaRPr lang="en-US"/>
          </a:p>
        </p:txBody>
      </p:sp>
      <p:pic>
        <p:nvPicPr>
          <p:cNvPr id="39938" name="Picture 2"/>
          <p:cNvPicPr>
            <a:picLocks noChangeAspect="1" noChangeArrowheads="1"/>
          </p:cNvPicPr>
          <p:nvPr/>
        </p:nvPicPr>
        <p:blipFill>
          <a:blip r:embed="rId2"/>
          <a:srcRect/>
          <a:stretch>
            <a:fillRect/>
          </a:stretch>
        </p:blipFill>
        <p:spPr bwMode="auto">
          <a:xfrm>
            <a:off x="0" y="2057400"/>
            <a:ext cx="9200111" cy="434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436546main_iss024-s-002a_425.jpg"/>
          <p:cNvPicPr>
            <a:picLocks noChangeAspect="1"/>
          </p:cNvPicPr>
          <p:nvPr/>
        </p:nvPicPr>
        <p:blipFill>
          <a:blip r:embed="rId2"/>
          <a:stretch>
            <a:fillRect/>
          </a:stretch>
        </p:blipFill>
        <p:spPr>
          <a:xfrm>
            <a:off x="0" y="0"/>
            <a:ext cx="9144000" cy="6888480"/>
          </a:xfrm>
          <a:prstGeom prst="rect">
            <a:avLst/>
          </a:prstGeom>
        </p:spPr>
      </p:pic>
      <p:sp>
        <p:nvSpPr>
          <p:cNvPr id="5" name="Rectangle 4"/>
          <p:cNvSpPr/>
          <p:nvPr/>
        </p:nvSpPr>
        <p:spPr>
          <a:xfrm>
            <a:off x="-152400" y="4724400"/>
            <a:ext cx="9144000" cy="175432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rPr>
              <a:t>June 1, 2010 –Sept 25, 2010:</a:t>
            </a:r>
            <a:br>
              <a:rPr lang="en-US" sz="5400" b="1" cap="none" spc="0" dirty="0" smtClean="0">
                <a:ln w="11430"/>
                <a:solidFill>
                  <a:srgbClr val="FFC000"/>
                </a:solidFill>
                <a:effectLst>
                  <a:outerShdw blurRad="80000" dist="40000" dir="5040000" algn="tl">
                    <a:srgbClr val="000000">
                      <a:alpha val="30000"/>
                    </a:srgbClr>
                  </a:outerShdw>
                </a:effectLst>
              </a:rPr>
            </a:br>
            <a:r>
              <a:rPr lang="en-US" sz="5400" b="1" cap="none" spc="0" dirty="0" smtClean="0">
                <a:ln w="11430"/>
                <a:solidFill>
                  <a:srgbClr val="FFC000"/>
                </a:solidFill>
                <a:effectLst>
                  <a:outerShdw blurRad="80000" dist="40000" dir="5040000" algn="tl">
                    <a:srgbClr val="000000">
                      <a:alpha val="30000"/>
                    </a:srgbClr>
                  </a:outerShdw>
                </a:effectLst>
              </a:rPr>
              <a:t>ISS-24</a:t>
            </a:r>
            <a:endParaRPr lang="en-US" sz="5400" b="1" cap="none" spc="0" dirty="0">
              <a:ln w="11430"/>
              <a:solidFill>
                <a:srgbClr val="FFC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2"/>
          <a:srcRect/>
          <a:stretch>
            <a:fillRect/>
          </a:stretch>
        </p:blipFill>
        <p:spPr bwMode="auto">
          <a:xfrm>
            <a:off x="896937" y="0"/>
            <a:ext cx="8247063" cy="6932613"/>
          </a:xfrm>
          <a:prstGeom prst="rect">
            <a:avLst/>
          </a:prstGeom>
          <a:noFill/>
          <a:ln w="9525">
            <a:noFill/>
            <a:miter lim="800000"/>
            <a:headEnd/>
            <a:tailEnd/>
          </a:ln>
          <a:effectLst/>
        </p:spPr>
      </p:pic>
      <p:sp>
        <p:nvSpPr>
          <p:cNvPr id="2" name="Title 1"/>
          <p:cNvSpPr>
            <a:spLocks noGrp="1"/>
          </p:cNvSpPr>
          <p:nvPr>
            <p:ph type="title"/>
          </p:nvPr>
        </p:nvSpPr>
        <p:spPr>
          <a:xfrm>
            <a:off x="1295400" y="4191000"/>
            <a:ext cx="8534400" cy="2438400"/>
          </a:xfrm>
        </p:spPr>
        <p:txBody>
          <a:bodyPr>
            <a:normAutofit/>
          </a:bodyPr>
          <a:lstStyle/>
          <a:p>
            <a:r>
              <a:rPr lang="en-US" dirty="0" smtClean="0">
                <a:solidFill>
                  <a:srgbClr val="FFC000"/>
                </a:solidFill>
                <a:latin typeface="Arial Black" pitchFamily="34" charset="0"/>
              </a:rPr>
              <a:t>Finding </a:t>
            </a:r>
            <a:br>
              <a:rPr lang="en-US" dirty="0" smtClean="0">
                <a:solidFill>
                  <a:srgbClr val="FFC000"/>
                </a:solidFill>
                <a:latin typeface="Arial Black" pitchFamily="34" charset="0"/>
              </a:rPr>
            </a:br>
            <a:r>
              <a:rPr lang="en-US" dirty="0" err="1" smtClean="0">
                <a:solidFill>
                  <a:srgbClr val="FFC000"/>
                </a:solidFill>
                <a:latin typeface="Arial Black" pitchFamily="34" charset="0"/>
              </a:rPr>
              <a:t>Vesta</a:t>
            </a:r>
            <a:r>
              <a:rPr lang="en-US" dirty="0" smtClean="0">
                <a:solidFill>
                  <a:srgbClr val="FFC000"/>
                </a:solidFill>
                <a:latin typeface="Arial Black" pitchFamily="34" charset="0"/>
              </a:rPr>
              <a:t> -&gt;</a:t>
            </a:r>
            <a:br>
              <a:rPr lang="en-US" dirty="0" smtClean="0">
                <a:solidFill>
                  <a:srgbClr val="FFC000"/>
                </a:solidFill>
                <a:latin typeface="Arial Black" pitchFamily="34" charset="0"/>
              </a:rPr>
            </a:br>
            <a:r>
              <a:rPr lang="en-US" dirty="0" smtClean="0">
                <a:solidFill>
                  <a:srgbClr val="FFC000"/>
                </a:solidFill>
                <a:latin typeface="Arial Black" pitchFamily="34" charset="0"/>
              </a:rPr>
              <a:t>Tonight</a:t>
            </a:r>
            <a:endParaRPr lang="en-US" dirty="0">
              <a:solidFill>
                <a:srgbClr val="FFC000"/>
              </a:solidFill>
              <a:latin typeface="Arial Black" pitchFamily="34" charset="0"/>
            </a:endParaRPr>
          </a:p>
        </p:txBody>
      </p:sp>
      <p:sp>
        <p:nvSpPr>
          <p:cNvPr id="8" name="TextBox 7"/>
          <p:cNvSpPr txBox="1"/>
          <p:nvPr/>
        </p:nvSpPr>
        <p:spPr>
          <a:xfrm>
            <a:off x="7467600" y="6172200"/>
            <a:ext cx="957250" cy="369332"/>
          </a:xfrm>
          <a:prstGeom prst="rect">
            <a:avLst/>
          </a:prstGeom>
          <a:noFill/>
        </p:spPr>
        <p:txBody>
          <a:bodyPr wrap="none" rtlCol="0">
            <a:spAutoFit/>
          </a:bodyPr>
          <a:lstStyle/>
          <a:p>
            <a:r>
              <a:rPr lang="en-US" dirty="0" err="1" smtClean="0"/>
              <a:t>Mag</a:t>
            </a:r>
            <a:r>
              <a:rPr lang="en-US" dirty="0" smtClean="0"/>
              <a:t> 5.7</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Documents and Settings\Ben\Desktop\Diversicon-2011-Sol-Sys-Update\juno-art.jpg"/>
          <p:cNvPicPr>
            <a:picLocks noChangeAspect="1" noChangeArrowheads="1"/>
          </p:cNvPicPr>
          <p:nvPr/>
        </p:nvPicPr>
        <p:blipFill>
          <a:blip r:embed="rId2"/>
          <a:srcRect/>
          <a:stretch>
            <a:fillRect/>
          </a:stretch>
        </p:blipFill>
        <p:spPr bwMode="auto">
          <a:xfrm>
            <a:off x="0" y="-304800"/>
            <a:ext cx="9144000" cy="7627658"/>
          </a:xfrm>
          <a:prstGeom prst="rect">
            <a:avLst/>
          </a:prstGeom>
          <a:noFill/>
        </p:spPr>
      </p:pic>
      <p:sp>
        <p:nvSpPr>
          <p:cNvPr id="2" name="Title 1"/>
          <p:cNvSpPr>
            <a:spLocks noGrp="1"/>
          </p:cNvSpPr>
          <p:nvPr>
            <p:ph type="title"/>
          </p:nvPr>
        </p:nvSpPr>
        <p:spPr/>
        <p:txBody>
          <a:bodyPr/>
          <a:lstStyle/>
          <a:p>
            <a:pPr algn="r"/>
            <a:r>
              <a:rPr lang="en-US" dirty="0" smtClean="0">
                <a:solidFill>
                  <a:srgbClr val="FFC000"/>
                </a:solidFill>
              </a:rPr>
              <a:t>Juno @ Jupiter</a:t>
            </a:r>
            <a:endParaRPr lang="en-US" dirty="0">
              <a:solidFill>
                <a:srgbClr val="FFC000"/>
              </a:solidFill>
            </a:endParaRPr>
          </a:p>
        </p:txBody>
      </p:sp>
      <p:sp>
        <p:nvSpPr>
          <p:cNvPr id="3" name="Content Placeholder 2"/>
          <p:cNvSpPr>
            <a:spLocks noGrp="1"/>
          </p:cNvSpPr>
          <p:nvPr>
            <p:ph idx="1"/>
          </p:nvPr>
        </p:nvSpPr>
        <p:spPr>
          <a:xfrm>
            <a:off x="457200" y="4419600"/>
            <a:ext cx="5029200" cy="1066800"/>
          </a:xfrm>
        </p:spPr>
        <p:txBody>
          <a:bodyPr>
            <a:noAutofit/>
          </a:bodyPr>
          <a:lstStyle/>
          <a:p>
            <a:r>
              <a:rPr lang="en-US" sz="3200" dirty="0" smtClean="0">
                <a:solidFill>
                  <a:srgbClr val="FFC000"/>
                </a:solidFill>
              </a:rPr>
              <a:t>Launching Aug 5, 2011 ??</a:t>
            </a:r>
          </a:p>
          <a:p>
            <a:r>
              <a:rPr lang="en-US" sz="3200" dirty="0" smtClean="0">
                <a:solidFill>
                  <a:srgbClr val="FFC000"/>
                </a:solidFill>
              </a:rPr>
              <a:t>Arrival  : July 2016</a:t>
            </a:r>
            <a:endParaRPr lang="en-US" sz="3200" dirty="0">
              <a:solidFill>
                <a:srgbClr val="FFC000"/>
              </a:solidFill>
            </a:endParaRPr>
          </a:p>
        </p:txBody>
      </p:sp>
      <p:sp>
        <p:nvSpPr>
          <p:cNvPr id="5" name="Content Placeholder 2"/>
          <p:cNvSpPr txBox="1">
            <a:spLocks/>
          </p:cNvSpPr>
          <p:nvPr/>
        </p:nvSpPr>
        <p:spPr>
          <a:xfrm>
            <a:off x="304800" y="5867400"/>
            <a:ext cx="8534400" cy="1143000"/>
          </a:xfrm>
          <a:prstGeom prst="rect">
            <a:avLst/>
          </a:prstGeom>
        </p:spPr>
        <p:txBody>
          <a:bodyPr vert="horz">
            <a:normAutofit/>
          </a:bodyPr>
          <a:lstStyle/>
          <a:p>
            <a:pPr marL="274320" lvl="0" indent="-274320">
              <a:spcBef>
                <a:spcPct val="20000"/>
              </a:spcBef>
              <a:buClr>
                <a:schemeClr val="accent3"/>
              </a:buClr>
              <a:buSzPct val="95000"/>
              <a:buFont typeface="Wingdings 2"/>
              <a:buChar char=""/>
            </a:pPr>
            <a:r>
              <a:rPr lang="en-US" sz="2400" dirty="0">
                <a:solidFill>
                  <a:srgbClr val="FFC000"/>
                </a:solidFill>
              </a:rPr>
              <a:t>http://www.nasa.gov/mission_pages/juno/main/index.html</a:t>
            </a:r>
            <a:endParaRPr kumimoji="0" lang="en-US" sz="2400" b="0" i="0" u="none" strike="noStrike" kern="1200" cap="none" spc="0" normalizeH="0" baseline="0" noProof="0" dirty="0">
              <a:ln>
                <a:noFill/>
              </a:ln>
              <a:solidFill>
                <a:srgbClr val="FFC000"/>
              </a:solidFill>
              <a:effectLst/>
              <a:uLnTx/>
              <a:uFillTx/>
              <a:latin typeface="+mn-lt"/>
              <a:ea typeface="+mn-ea"/>
              <a:cs typeface="+mn-cs"/>
            </a:endParaRPr>
          </a:p>
        </p:txBody>
      </p:sp>
      <p:pic>
        <p:nvPicPr>
          <p:cNvPr id="31747" name="Picture 3"/>
          <p:cNvPicPr>
            <a:picLocks noChangeAspect="1" noChangeArrowheads="1"/>
          </p:cNvPicPr>
          <p:nvPr/>
        </p:nvPicPr>
        <p:blipFill>
          <a:blip r:embed="rId3" cstate="print"/>
          <a:srcRect/>
          <a:stretch>
            <a:fillRect/>
          </a:stretch>
        </p:blipFill>
        <p:spPr bwMode="auto">
          <a:xfrm>
            <a:off x="6248400" y="2057400"/>
            <a:ext cx="2585619"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Ben\Desktop\Diversicon-2011-Sol-Sys-Update\juno-art.jpg"/>
          <p:cNvPicPr>
            <a:picLocks noChangeAspect="1" noChangeArrowheads="1"/>
          </p:cNvPicPr>
          <p:nvPr/>
        </p:nvPicPr>
        <p:blipFill>
          <a:blip r:embed="rId2"/>
          <a:srcRect/>
          <a:stretch>
            <a:fillRect/>
          </a:stretch>
        </p:blipFill>
        <p:spPr bwMode="auto">
          <a:xfrm>
            <a:off x="0" y="-304800"/>
            <a:ext cx="9144000" cy="7627658"/>
          </a:xfrm>
          <a:prstGeom prst="rect">
            <a:avLst/>
          </a:prstGeom>
          <a:noFill/>
        </p:spPr>
      </p:pic>
      <p:sp>
        <p:nvSpPr>
          <p:cNvPr id="3" name="Content Placeholder 2"/>
          <p:cNvSpPr>
            <a:spLocks noGrp="1"/>
          </p:cNvSpPr>
          <p:nvPr>
            <p:ph idx="1"/>
          </p:nvPr>
        </p:nvSpPr>
        <p:spPr/>
        <p:txBody>
          <a:bodyPr>
            <a:normAutofit fontScale="92500" lnSpcReduction="20000"/>
          </a:bodyPr>
          <a:lstStyle/>
          <a:p>
            <a:r>
              <a:rPr lang="en-US" dirty="0" smtClean="0">
                <a:solidFill>
                  <a:srgbClr val="FFC000"/>
                </a:solidFill>
              </a:rPr>
              <a:t>Determine how much water is in Jupiter’s atmosphere, which helps determine which planet formation theory is correct (or if new theories are needed)</a:t>
            </a:r>
          </a:p>
          <a:p>
            <a:r>
              <a:rPr lang="en-US" dirty="0" smtClean="0">
                <a:solidFill>
                  <a:srgbClr val="FFC000"/>
                </a:solidFill>
              </a:rPr>
              <a:t>Look deep into Jupiter’s atmosphere to measure composition, temperature, cloud motions and other properties</a:t>
            </a:r>
          </a:p>
          <a:p>
            <a:r>
              <a:rPr lang="en-US" dirty="0" smtClean="0">
                <a:solidFill>
                  <a:srgbClr val="FFC000"/>
                </a:solidFill>
              </a:rPr>
              <a:t>Map Jupiter’s magnetic and gravity fields, revealing the planet’s deep structure</a:t>
            </a:r>
          </a:p>
          <a:p>
            <a:r>
              <a:rPr lang="en-US" dirty="0" smtClean="0">
                <a:solidFill>
                  <a:srgbClr val="FFC000"/>
                </a:solidFill>
              </a:rPr>
              <a:t>Explore and study Jupiter’s magnetosphere near the planet’s poles, especially the auroras – Jupiter’s northern and southern lights – providing new insights about how the planet’s enormous magnetic force field affects its atmosphere.</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a:blip r:embed="rId2"/>
          <a:srcRect/>
          <a:stretch>
            <a:fillRect/>
          </a:stretch>
        </p:blipFill>
        <p:spPr bwMode="auto">
          <a:xfrm>
            <a:off x="-1" y="0"/>
            <a:ext cx="935665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7400" y="1676400"/>
            <a:ext cx="4495800" cy="3139321"/>
          </a:xfrm>
          <a:prstGeom prst="rect">
            <a:avLst/>
          </a:prstGeom>
          <a:noFill/>
        </p:spPr>
        <p:txBody>
          <a:bodyPr wrap="square" rtlCol="0">
            <a:spAutoFit/>
          </a:bodyPr>
          <a:lstStyle/>
          <a:p>
            <a:r>
              <a:rPr lang="en-US" dirty="0" smtClean="0"/>
              <a:t>Beyond our Solar System </a:t>
            </a:r>
          </a:p>
          <a:p>
            <a:r>
              <a:rPr lang="en-US" dirty="0" smtClean="0"/>
              <a:t>Total </a:t>
            </a:r>
            <a:r>
              <a:rPr lang="en-US" dirty="0" err="1" smtClean="0"/>
              <a:t>exoplanets</a:t>
            </a:r>
            <a:r>
              <a:rPr lang="en-US" dirty="0" smtClean="0"/>
              <a:t> * 564 </a:t>
            </a:r>
          </a:p>
          <a:p>
            <a:r>
              <a:rPr lang="en-US" dirty="0" smtClean="0"/>
              <a:t>Stars with planets 474</a:t>
            </a:r>
          </a:p>
          <a:p>
            <a:r>
              <a:rPr lang="en-US" dirty="0" smtClean="0"/>
              <a:t>Gas Giants 343 </a:t>
            </a:r>
          </a:p>
          <a:p>
            <a:r>
              <a:rPr lang="en-US" dirty="0" smtClean="0"/>
              <a:t>Hot </a:t>
            </a:r>
            <a:r>
              <a:rPr lang="en-US" dirty="0" err="1" smtClean="0"/>
              <a:t>Jupiters</a:t>
            </a:r>
            <a:r>
              <a:rPr lang="en-US" dirty="0" smtClean="0"/>
              <a:t> 141</a:t>
            </a:r>
          </a:p>
          <a:p>
            <a:r>
              <a:rPr lang="en-US" dirty="0" smtClean="0"/>
              <a:t>Earthlike Planets 0 </a:t>
            </a:r>
          </a:p>
          <a:p>
            <a:r>
              <a:rPr lang="en-US" dirty="0" smtClean="0"/>
              <a:t>Other Planets 80</a:t>
            </a:r>
          </a:p>
          <a:p>
            <a:endParaRPr lang="en-US" dirty="0"/>
          </a:p>
          <a:p>
            <a:r>
              <a:rPr lang="en-US" dirty="0" smtClean="0"/>
              <a:t>* Pulsar planets are not </a:t>
            </a:r>
            <a:br>
              <a:rPr lang="en-US" dirty="0" smtClean="0"/>
            </a:br>
            <a:r>
              <a:rPr lang="en-US" dirty="0" smtClean="0"/>
              <a:t>included in this tally. </a:t>
            </a:r>
          </a:p>
          <a:p>
            <a:endParaRPr lang="en-US" dirty="0"/>
          </a:p>
        </p:txBody>
      </p:sp>
      <p:sp>
        <p:nvSpPr>
          <p:cNvPr id="5" name="Title 4"/>
          <p:cNvSpPr>
            <a:spLocks noGrp="1"/>
          </p:cNvSpPr>
          <p:nvPr>
            <p:ph type="title"/>
          </p:nvPr>
        </p:nvSpPr>
        <p:spPr>
          <a:xfrm>
            <a:off x="1219200" y="381000"/>
            <a:ext cx="5788957"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r"/>
            <a:r>
              <a:rPr lang="en-US" sz="5400" b="1" dirty="0" err="1" smtClean="0">
                <a:solidFill>
                  <a:srgbClr val="FFC000"/>
                </a:solidFill>
              </a:rPr>
              <a:t>ExoPlanet</a:t>
            </a:r>
            <a:r>
              <a:rPr lang="en-US" sz="5400" b="1" dirty="0" smtClean="0">
                <a:solidFill>
                  <a:srgbClr val="FFC000"/>
                </a:solidFill>
              </a:rPr>
              <a:t> Hunting</a:t>
            </a:r>
            <a:r>
              <a:rPr lang="en-US" sz="5400" b="1" dirty="0" smtClean="0"/>
              <a:t> </a:t>
            </a:r>
            <a:endParaRPr lang="en-US" sz="5400" b="1" dirty="0"/>
          </a:p>
        </p:txBody>
      </p:sp>
      <p:pic>
        <p:nvPicPr>
          <p:cNvPr id="6" name="Picture 5" descr="Planet_Discovery_Neighbourhood_in_Milky_Way_Galaxy.jpeg"/>
          <p:cNvPicPr>
            <a:picLocks noChangeAspect="1"/>
          </p:cNvPicPr>
          <p:nvPr/>
        </p:nvPicPr>
        <p:blipFill>
          <a:blip r:embed="rId2"/>
          <a:stretch>
            <a:fillRect/>
          </a:stretch>
        </p:blipFill>
        <p:spPr>
          <a:xfrm>
            <a:off x="838200" y="1524000"/>
            <a:ext cx="5027488" cy="3657600"/>
          </a:xfrm>
          <a:prstGeom prst="rect">
            <a:avLst/>
          </a:prstGeom>
        </p:spPr>
      </p:pic>
      <p:sp>
        <p:nvSpPr>
          <p:cNvPr id="7" name="TextBox 6"/>
          <p:cNvSpPr txBox="1"/>
          <p:nvPr/>
        </p:nvSpPr>
        <p:spPr>
          <a:xfrm>
            <a:off x="990600" y="5410200"/>
            <a:ext cx="5307222" cy="369332"/>
          </a:xfrm>
          <a:prstGeom prst="rect">
            <a:avLst/>
          </a:prstGeom>
          <a:noFill/>
        </p:spPr>
        <p:txBody>
          <a:bodyPr wrap="none" rtlCol="0">
            <a:spAutoFit/>
          </a:bodyPr>
          <a:lstStyle/>
          <a:p>
            <a:r>
              <a:rPr lang="en-US" dirty="0" smtClean="0"/>
              <a:t>http://planetquest1.jpl.nasa.gov/atlas/atlas_index.cfm</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61px-MilkywaykeplerfovbyCRoberts.jpg"/>
          <p:cNvPicPr>
            <a:picLocks noChangeAspect="1"/>
          </p:cNvPicPr>
          <p:nvPr/>
        </p:nvPicPr>
        <p:blipFill>
          <a:blip r:embed="rId2"/>
          <a:stretch>
            <a:fillRect/>
          </a:stretch>
        </p:blipFill>
        <p:spPr>
          <a:xfrm>
            <a:off x="-1219200" y="-685799"/>
            <a:ext cx="5971800" cy="7772400"/>
          </a:xfrm>
          <a:prstGeom prst="rect">
            <a:avLst/>
          </a:prstGeom>
        </p:spPr>
      </p:pic>
      <p:pic>
        <p:nvPicPr>
          <p:cNvPr id="4" name="Picture 3" descr="250px-Kepler_Space_Telescope.png"/>
          <p:cNvPicPr>
            <a:picLocks noChangeAspect="1"/>
          </p:cNvPicPr>
          <p:nvPr/>
        </p:nvPicPr>
        <p:blipFill>
          <a:blip r:embed="rId3"/>
          <a:stretch>
            <a:fillRect/>
          </a:stretch>
        </p:blipFill>
        <p:spPr>
          <a:xfrm rot="-5160000">
            <a:off x="3737351" y="1473831"/>
            <a:ext cx="4267200" cy="5666842"/>
          </a:xfrm>
          <a:prstGeom prst="rect">
            <a:avLst/>
          </a:prstGeom>
        </p:spPr>
      </p:pic>
      <p:sp>
        <p:nvSpPr>
          <p:cNvPr id="5" name="Title 4"/>
          <p:cNvSpPr txBox="1">
            <a:spLocks/>
          </p:cNvSpPr>
          <p:nvPr/>
        </p:nvSpPr>
        <p:spPr>
          <a:xfrm>
            <a:off x="5943600" y="152400"/>
            <a:ext cx="2034852" cy="923330"/>
          </a:xfrm>
          <a:prstGeom prst="rect">
            <a:avLst/>
          </a:prstGeom>
          <a:noFill/>
        </p:spPr>
        <p:txBody>
          <a:bodyPr vert="horz" wrap="none" lIns="91440" tIns="45720" rIns="91440" bIns="45720" rtlCol="0" anchor="ctr">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smtClean="0">
                <a:ln>
                  <a:noFill/>
                </a:ln>
                <a:solidFill>
                  <a:srgbClr val="FFC000"/>
                </a:solidFill>
                <a:effectLst/>
                <a:uLnTx/>
                <a:uFillTx/>
                <a:latin typeface="+mj-lt"/>
                <a:ea typeface="+mj-ea"/>
                <a:cs typeface="+mj-cs"/>
              </a:rPr>
              <a:t>Kepler</a:t>
            </a:r>
            <a:endParaRPr kumimoji="0" lang="en-US" sz="5400" b="1"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extBox 6"/>
          <p:cNvSpPr txBox="1"/>
          <p:nvPr/>
        </p:nvSpPr>
        <p:spPr>
          <a:xfrm>
            <a:off x="5105400" y="990600"/>
            <a:ext cx="4442215" cy="1477328"/>
          </a:xfrm>
          <a:prstGeom prst="rect">
            <a:avLst/>
          </a:prstGeom>
          <a:noFill/>
        </p:spPr>
        <p:txBody>
          <a:bodyPr wrap="square" rtlCol="0">
            <a:spAutoFit/>
          </a:bodyPr>
          <a:lstStyle/>
          <a:p>
            <a:r>
              <a:rPr lang="en-US" dirty="0" smtClean="0"/>
              <a:t>Launched  March 7, 2009</a:t>
            </a:r>
            <a:br>
              <a:rPr lang="en-US" dirty="0" smtClean="0"/>
            </a:br>
            <a:r>
              <a:rPr lang="en-US" dirty="0" smtClean="0"/>
              <a:t>Looking at 145,000 stars</a:t>
            </a:r>
          </a:p>
          <a:p>
            <a:r>
              <a:rPr lang="en-US" dirty="0" smtClean="0"/>
              <a:t>Planets found : 17</a:t>
            </a:r>
          </a:p>
          <a:p>
            <a:r>
              <a:rPr lang="en-US" dirty="0" smtClean="0"/>
              <a:t>1235  planet “candidates”</a:t>
            </a:r>
          </a:p>
          <a:p>
            <a:r>
              <a:rPr lang="en-US" dirty="0" smtClean="0"/>
              <a:t>http://kepler.nasa.gov/</a:t>
            </a:r>
            <a:endParaRPr lang="en-US" dirty="0"/>
          </a:p>
        </p:txBody>
      </p:sp>
      <p:pic>
        <p:nvPicPr>
          <p:cNvPr id="8" name="Picture 7" descr="article-1296841-0A88CAA1000005DC-485_468x286.jpg"/>
          <p:cNvPicPr>
            <a:picLocks noChangeAspect="1"/>
          </p:cNvPicPr>
          <p:nvPr/>
        </p:nvPicPr>
        <p:blipFill>
          <a:blip r:embed="rId4"/>
          <a:stretch>
            <a:fillRect/>
          </a:stretch>
        </p:blipFill>
        <p:spPr>
          <a:xfrm>
            <a:off x="-838200" y="4038600"/>
            <a:ext cx="4114800" cy="2514600"/>
          </a:xfrm>
          <a:prstGeom prst="rect">
            <a:avLst/>
          </a:prstGeom>
        </p:spPr>
      </p:pic>
      <p:sp>
        <p:nvSpPr>
          <p:cNvPr id="9" name="TextBox 8"/>
          <p:cNvSpPr txBox="1"/>
          <p:nvPr/>
        </p:nvSpPr>
        <p:spPr>
          <a:xfrm>
            <a:off x="4648200" y="5486400"/>
            <a:ext cx="4343400" cy="1200329"/>
          </a:xfrm>
          <a:prstGeom prst="rect">
            <a:avLst/>
          </a:prstGeom>
          <a:solidFill>
            <a:schemeClr val="tx2"/>
          </a:solidFill>
        </p:spPr>
        <p:txBody>
          <a:bodyPr wrap="square" rtlCol="0">
            <a:spAutoFit/>
          </a:bodyPr>
          <a:lstStyle/>
          <a:p>
            <a:r>
              <a:rPr lang="en-US" dirty="0" smtClean="0"/>
              <a:t>Follow the mission on Twitter at </a:t>
            </a:r>
            <a:r>
              <a:rPr lang="en-US" dirty="0" smtClean="0">
                <a:hlinkClick r:id="rId5"/>
              </a:rPr>
              <a:t>www.twitter.com/NASAKepler</a:t>
            </a:r>
            <a:r>
              <a:rPr lang="en-US" dirty="0"/>
              <a:t> </a:t>
            </a:r>
            <a:r>
              <a:rPr lang="en-US" dirty="0" smtClean="0"/>
              <a:t/>
            </a:r>
            <a:br>
              <a:rPr lang="en-US" dirty="0" smtClean="0"/>
            </a:br>
            <a:r>
              <a:rPr lang="en-US" dirty="0" err="1" smtClean="0"/>
              <a:t>Facebook</a:t>
            </a:r>
            <a:r>
              <a:rPr lang="en-US" dirty="0" smtClean="0"/>
              <a:t> at </a:t>
            </a:r>
            <a:r>
              <a:rPr lang="en-US" dirty="0" smtClean="0">
                <a:hlinkClick r:id="rId6"/>
              </a:rPr>
              <a:t>www.facebook.com/nasaskeplermission</a:t>
            </a:r>
            <a:r>
              <a:rPr lang="en-US" dirty="0" smtClean="0"/>
              <a:t>.</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46" name="Picture 2"/>
          <p:cNvPicPr>
            <a:picLocks noChangeAspect="1" noChangeArrowheads="1"/>
          </p:cNvPicPr>
          <p:nvPr/>
        </p:nvPicPr>
        <p:blipFill>
          <a:blip r:embed="rId2"/>
          <a:srcRect/>
          <a:stretch>
            <a:fillRect/>
          </a:stretch>
        </p:blipFill>
        <p:spPr bwMode="auto">
          <a:xfrm>
            <a:off x="533400" y="-47033"/>
            <a:ext cx="8153400" cy="690503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descr="795px-LombergA1024.jpg"/>
          <p:cNvPicPr>
            <a:picLocks noChangeAspect="1"/>
          </p:cNvPicPr>
          <p:nvPr/>
        </p:nvPicPr>
        <p:blipFill>
          <a:blip r:embed="rId2"/>
          <a:stretch>
            <a:fillRect/>
          </a:stretch>
        </p:blipFill>
        <p:spPr>
          <a:xfrm>
            <a:off x="0" y="0"/>
            <a:ext cx="9372600" cy="7061871"/>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Documents and Settings\Ben\Desktop\Diversicon-2011-Sol-Sys-Update\KeplerSunsPlanets_rowe1-full.jpg"/>
          <p:cNvPicPr>
            <a:picLocks noChangeAspect="1" noChangeArrowheads="1"/>
          </p:cNvPicPr>
          <p:nvPr/>
        </p:nvPicPr>
        <p:blipFill>
          <a:blip r:embed="rId2"/>
          <a:srcRect/>
          <a:stretch>
            <a:fillRect/>
          </a:stretch>
        </p:blipFill>
        <p:spPr bwMode="auto">
          <a:xfrm>
            <a:off x="2286000" y="0"/>
            <a:ext cx="6858000" cy="6858000"/>
          </a:xfrm>
          <a:prstGeom prst="rect">
            <a:avLst/>
          </a:prstGeom>
          <a:noFill/>
        </p:spPr>
      </p:pic>
      <p:sp>
        <p:nvSpPr>
          <p:cNvPr id="2" name="Title 1"/>
          <p:cNvSpPr>
            <a:spLocks noGrp="1"/>
          </p:cNvSpPr>
          <p:nvPr>
            <p:ph type="title"/>
          </p:nvPr>
        </p:nvSpPr>
        <p:spPr>
          <a:xfrm>
            <a:off x="1143000" y="1447800"/>
            <a:ext cx="8001000" cy="609600"/>
          </a:xfrm>
        </p:spPr>
        <p:txBody>
          <a:bodyPr>
            <a:normAutofit fontScale="90000"/>
          </a:bodyPr>
          <a:lstStyle/>
          <a:p>
            <a:r>
              <a:rPr lang="en-US" sz="4000" dirty="0" smtClean="0">
                <a:solidFill>
                  <a:srgbClr val="FFC000"/>
                </a:solidFill>
              </a:rPr>
              <a:t>1,235 Planet Candidates and Their Stars</a:t>
            </a:r>
            <a:endParaRPr lang="en-US" sz="4000" dirty="0">
              <a:solidFill>
                <a:srgbClr val="FFC000"/>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a:srcRect/>
          <a:stretch>
            <a:fillRect/>
          </a:stretch>
        </p:blipFill>
        <p:spPr bwMode="auto">
          <a:xfrm>
            <a:off x="0" y="-381000"/>
            <a:ext cx="10287000" cy="6858000"/>
          </a:xfrm>
          <a:prstGeom prst="rect">
            <a:avLst/>
          </a:prstGeom>
          <a:noFill/>
          <a:ln w="9525">
            <a:noFill/>
            <a:miter lim="800000"/>
            <a:headEnd/>
            <a:tailEnd/>
          </a:ln>
          <a:effectLst/>
        </p:spPr>
      </p:pic>
      <p:sp>
        <p:nvSpPr>
          <p:cNvPr id="2" name="Title 1"/>
          <p:cNvSpPr>
            <a:spLocks noGrp="1"/>
          </p:cNvSpPr>
          <p:nvPr>
            <p:ph type="title"/>
          </p:nvPr>
        </p:nvSpPr>
        <p:spPr>
          <a:xfrm>
            <a:off x="381000" y="4343400"/>
            <a:ext cx="8305800" cy="1143000"/>
          </a:xfrm>
        </p:spPr>
        <p:txBody>
          <a:bodyPr>
            <a:normAutofit/>
          </a:bodyPr>
          <a:lstStyle/>
          <a:p>
            <a:r>
              <a:rPr lang="en-US" dirty="0" smtClean="0">
                <a:solidFill>
                  <a:srgbClr val="FFC000"/>
                </a:solidFill>
                <a:latin typeface="Arial Black" pitchFamily="34" charset="0"/>
              </a:rPr>
              <a:t>http://</a:t>
            </a:r>
            <a:r>
              <a:rPr lang="en-US" dirty="0" smtClean="0">
                <a:solidFill>
                  <a:srgbClr val="FFC000"/>
                </a:solidFill>
                <a:latin typeface="Arial Black" pitchFamily="34" charset="0"/>
              </a:rPr>
              <a:t>setistars.org</a:t>
            </a:r>
            <a:r>
              <a:rPr lang="en-US" dirty="0" smtClean="0">
                <a:solidFill>
                  <a:srgbClr val="FFC000"/>
                </a:solidFill>
                <a:latin typeface="Arial Black" pitchFamily="34" charset="0"/>
              </a:rPr>
              <a:t>/</a:t>
            </a:r>
            <a:endParaRPr lang="en-US" dirty="0">
              <a:solidFill>
                <a:srgbClr val="FFC000"/>
              </a:solidFill>
              <a:latin typeface="Arial Black" pitchFamily="34" charset="0"/>
            </a:endParaRPr>
          </a:p>
        </p:txBody>
      </p:sp>
      <p:sp>
        <p:nvSpPr>
          <p:cNvPr id="3" name="TextBox 2"/>
          <p:cNvSpPr txBox="1"/>
          <p:nvPr/>
        </p:nvSpPr>
        <p:spPr>
          <a:xfrm>
            <a:off x="5257800" y="152400"/>
            <a:ext cx="4648200" cy="1477328"/>
          </a:xfrm>
          <a:prstGeom prst="rect">
            <a:avLst/>
          </a:prstGeom>
          <a:noFill/>
        </p:spPr>
        <p:txBody>
          <a:bodyPr wrap="square" rtlCol="0">
            <a:spAutoFit/>
          </a:bodyPr>
          <a:lstStyle/>
          <a:p>
            <a:r>
              <a:rPr lang="en-US" b="1" dirty="0" smtClean="0"/>
              <a:t>SETI Needs Your Help to Resume Search for Extraterrestrial Life</a:t>
            </a:r>
          </a:p>
          <a:p>
            <a:r>
              <a:rPr lang="en-US" dirty="0" smtClean="0"/>
              <a:t>1798 stars (donors) </a:t>
            </a:r>
            <a:endParaRPr lang="en-US" dirty="0" smtClean="0"/>
          </a:p>
          <a:p>
            <a:r>
              <a:rPr lang="en-US" dirty="0" smtClean="0"/>
              <a:t>$</a:t>
            </a:r>
            <a:r>
              <a:rPr lang="en-US" dirty="0" smtClean="0"/>
              <a:t>184,554  out </a:t>
            </a:r>
            <a:r>
              <a:rPr lang="en-US" dirty="0" smtClean="0"/>
              <a:t>of $200,000</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iss025-s-002a.jpg"/>
          <p:cNvPicPr>
            <a:picLocks noChangeAspect="1"/>
          </p:cNvPicPr>
          <p:nvPr/>
        </p:nvPicPr>
        <p:blipFill>
          <a:blip r:embed="rId2" cstate="print"/>
          <a:stretch>
            <a:fillRect/>
          </a:stretch>
        </p:blipFill>
        <p:spPr>
          <a:xfrm>
            <a:off x="0" y="0"/>
            <a:ext cx="9144000" cy="6858000"/>
          </a:xfrm>
          <a:prstGeom prst="rect">
            <a:avLst/>
          </a:prstGeom>
        </p:spPr>
      </p:pic>
      <p:sp>
        <p:nvSpPr>
          <p:cNvPr id="5" name="Rectangle 4"/>
          <p:cNvSpPr/>
          <p:nvPr/>
        </p:nvSpPr>
        <p:spPr>
          <a:xfrm>
            <a:off x="-152400" y="4724400"/>
            <a:ext cx="9144000" cy="175432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rPr>
              <a:t>Sept 25, 2010- Nov 26, 2010 :</a:t>
            </a:r>
            <a:br>
              <a:rPr lang="en-US" sz="5400" b="1" cap="none" spc="0" dirty="0" smtClean="0">
                <a:ln w="11430"/>
                <a:solidFill>
                  <a:srgbClr val="FFC000"/>
                </a:solidFill>
                <a:effectLst>
                  <a:outerShdw blurRad="80000" dist="40000" dir="5040000" algn="tl">
                    <a:srgbClr val="000000">
                      <a:alpha val="30000"/>
                    </a:srgbClr>
                  </a:outerShdw>
                </a:effectLst>
              </a:rPr>
            </a:br>
            <a:r>
              <a:rPr lang="en-US" sz="5400" b="1" cap="none" spc="0" dirty="0" smtClean="0">
                <a:ln w="11430"/>
                <a:solidFill>
                  <a:srgbClr val="FFC000"/>
                </a:solidFill>
                <a:effectLst>
                  <a:outerShdw blurRad="80000" dist="40000" dir="5040000" algn="tl">
                    <a:srgbClr val="000000">
                      <a:alpha val="30000"/>
                    </a:srgbClr>
                  </a:outerShdw>
                </a:effectLst>
              </a:rPr>
              <a:t>ISS-25</a:t>
            </a:r>
            <a:endParaRPr lang="en-US" sz="5400" b="1" cap="none" spc="0" dirty="0">
              <a:ln w="11430"/>
              <a:solidFill>
                <a:srgbClr val="FFC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C:\Documents and Settings\Ben\Desktop\Diversicon-2011-Sol-Sys-Update\images1585018426087255852\004731.jpg"/>
          <p:cNvPicPr>
            <a:picLocks noChangeAspect="1" noChangeArrowheads="1"/>
          </p:cNvPicPr>
          <p:nvPr/>
        </p:nvPicPr>
        <p:blipFill>
          <a:blip r:embed="rId2"/>
          <a:srcRect/>
          <a:stretch>
            <a:fillRect/>
          </a:stretch>
        </p:blipFill>
        <p:spPr bwMode="auto">
          <a:xfrm>
            <a:off x="1752600" y="0"/>
            <a:ext cx="4495800" cy="7133831"/>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4769601-d94760d1e0979265909315c9c9def745.4c1450b8-full.jpg"/>
          <p:cNvPicPr>
            <a:picLocks noChangeAspect="1"/>
          </p:cNvPicPr>
          <p:nvPr/>
        </p:nvPicPr>
        <p:blipFill>
          <a:blip r:embed="rId2"/>
          <a:stretch>
            <a:fillRect/>
          </a:stretch>
        </p:blipFill>
        <p:spPr>
          <a:xfrm>
            <a:off x="-193431" y="0"/>
            <a:ext cx="9337431" cy="6858000"/>
          </a:xfrm>
          <a:prstGeom prst="rect">
            <a:avLst/>
          </a:prstGeom>
        </p:spPr>
      </p:pic>
      <p:sp>
        <p:nvSpPr>
          <p:cNvPr id="3" name="Rectangle 2"/>
          <p:cNvSpPr/>
          <p:nvPr/>
        </p:nvSpPr>
        <p:spPr>
          <a:xfrm>
            <a:off x="5867400" y="152400"/>
            <a:ext cx="3128870"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5400" b="1" dirty="0" err="1" smtClean="0">
                <a:solidFill>
                  <a:srgbClr val="FFC000"/>
                </a:solidFill>
              </a:rPr>
              <a:t>Hayabusa</a:t>
            </a:r>
            <a:r>
              <a:rPr lang="en-US" sz="5400" b="1" dirty="0" smtClean="0"/>
              <a:t> </a:t>
            </a:r>
            <a:endParaRPr lang="en-US" sz="5400" b="1"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02.jpg"/>
          <p:cNvPicPr>
            <a:picLocks noChangeAspect="1"/>
          </p:cNvPicPr>
          <p:nvPr/>
        </p:nvPicPr>
        <p:blipFill>
          <a:blip r:embed="rId2"/>
          <a:stretch>
            <a:fillRect/>
          </a:stretch>
        </p:blipFill>
        <p:spPr>
          <a:xfrm>
            <a:off x="5105400" y="3387471"/>
            <a:ext cx="5179894" cy="3470529"/>
          </a:xfrm>
          <a:prstGeom prst="rect">
            <a:avLst/>
          </a:prstGeom>
        </p:spPr>
      </p:pic>
      <p:pic>
        <p:nvPicPr>
          <p:cNvPr id="5" name="Picture 4" descr="img16.jpg"/>
          <p:cNvPicPr>
            <a:picLocks noChangeAspect="1"/>
          </p:cNvPicPr>
          <p:nvPr/>
        </p:nvPicPr>
        <p:blipFill>
          <a:blip r:embed="rId3" cstate="print"/>
          <a:stretch>
            <a:fillRect/>
          </a:stretch>
        </p:blipFill>
        <p:spPr>
          <a:xfrm>
            <a:off x="152400" y="2667000"/>
            <a:ext cx="5943600" cy="3962400"/>
          </a:xfrm>
          <a:prstGeom prst="rect">
            <a:avLst/>
          </a:prstGeom>
        </p:spPr>
      </p:pic>
      <p:pic>
        <p:nvPicPr>
          <p:cNvPr id="2" name="Picture 1" descr="hayabusa-03.jpg"/>
          <p:cNvPicPr>
            <a:picLocks noChangeAspect="1"/>
          </p:cNvPicPr>
          <p:nvPr/>
        </p:nvPicPr>
        <p:blipFill>
          <a:blip r:embed="rId4"/>
          <a:stretch>
            <a:fillRect/>
          </a:stretch>
        </p:blipFill>
        <p:spPr>
          <a:xfrm>
            <a:off x="5486400" y="304800"/>
            <a:ext cx="3186113" cy="2995613"/>
          </a:xfrm>
          <a:prstGeom prst="rect">
            <a:avLst/>
          </a:prstGeom>
        </p:spPr>
      </p:pic>
      <p:pic>
        <p:nvPicPr>
          <p:cNvPr id="3" name="Picture 2" descr="fig01.jpg"/>
          <p:cNvPicPr>
            <a:picLocks noChangeAspect="1"/>
          </p:cNvPicPr>
          <p:nvPr/>
        </p:nvPicPr>
        <p:blipFill>
          <a:blip r:embed="rId5"/>
          <a:stretch>
            <a:fillRect/>
          </a:stretch>
        </p:blipFill>
        <p:spPr>
          <a:xfrm>
            <a:off x="1981200" y="304800"/>
            <a:ext cx="3429000" cy="2540000"/>
          </a:xfrm>
          <a:prstGeom prst="rect">
            <a:avLst/>
          </a:prstGeom>
        </p:spPr>
      </p:pic>
      <p:sp>
        <p:nvSpPr>
          <p:cNvPr id="7" name="TextBox 6"/>
          <p:cNvSpPr txBox="1"/>
          <p:nvPr/>
        </p:nvSpPr>
        <p:spPr>
          <a:xfrm>
            <a:off x="228600" y="2895600"/>
            <a:ext cx="2838341" cy="646331"/>
          </a:xfrm>
          <a:prstGeom prst="rect">
            <a:avLst/>
          </a:prstGeom>
          <a:noFill/>
        </p:spPr>
        <p:txBody>
          <a:bodyPr wrap="none" rtlCol="0">
            <a:spAutoFit/>
          </a:bodyPr>
          <a:lstStyle/>
          <a:p>
            <a:r>
              <a:rPr lang="en-US" dirty="0" smtClean="0"/>
              <a:t>Launch date : May 9</a:t>
            </a:r>
            <a:r>
              <a:rPr lang="en-US" baseline="30000" dirty="0" smtClean="0"/>
              <a:t>th</a:t>
            </a:r>
            <a:r>
              <a:rPr lang="en-US" dirty="0" smtClean="0"/>
              <a:t>, 2003 </a:t>
            </a:r>
            <a:br>
              <a:rPr lang="en-US" dirty="0" smtClean="0"/>
            </a:br>
            <a:r>
              <a:rPr lang="en-US" dirty="0" smtClean="0"/>
              <a:t>Landed : June 14th, 2010</a:t>
            </a:r>
            <a:endParaRPr lang="en-US" dirty="0"/>
          </a:p>
        </p:txBody>
      </p:sp>
      <p:sp>
        <p:nvSpPr>
          <p:cNvPr id="8" name="Rectangle 7"/>
          <p:cNvSpPr/>
          <p:nvPr/>
        </p:nvSpPr>
        <p:spPr>
          <a:xfrm>
            <a:off x="381000" y="228600"/>
            <a:ext cx="3128870"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5400" b="1" dirty="0" err="1" smtClean="0">
                <a:solidFill>
                  <a:srgbClr val="FFC000"/>
                </a:solidFill>
              </a:rPr>
              <a:t>Hayabusa</a:t>
            </a:r>
            <a:r>
              <a:rPr lang="en-US" sz="5400" b="1" dirty="0" smtClean="0"/>
              <a:t> </a:t>
            </a:r>
            <a:endParaRPr lang="en-US" sz="5400" b="1" dirty="0"/>
          </a:p>
        </p:txBody>
      </p:sp>
      <p:sp>
        <p:nvSpPr>
          <p:cNvPr id="10" name="TextBox 9"/>
          <p:cNvSpPr txBox="1"/>
          <p:nvPr/>
        </p:nvSpPr>
        <p:spPr>
          <a:xfrm>
            <a:off x="5562600" y="457200"/>
            <a:ext cx="1559273" cy="369332"/>
          </a:xfrm>
          <a:prstGeom prst="rect">
            <a:avLst/>
          </a:prstGeom>
          <a:noFill/>
        </p:spPr>
        <p:txBody>
          <a:bodyPr wrap="none" rtlCol="0">
            <a:spAutoFit/>
          </a:bodyPr>
          <a:lstStyle/>
          <a:p>
            <a:r>
              <a:rPr lang="en-US" dirty="0" smtClean="0">
                <a:solidFill>
                  <a:schemeClr val="bg1">
                    <a:lumMod val="95000"/>
                  </a:schemeClr>
                </a:solidFill>
                <a:hlinkClick r:id="rId6" tooltip="25143 Itokawa"/>
              </a:rPr>
              <a:t>25143 </a:t>
            </a:r>
            <a:r>
              <a:rPr lang="en-US" dirty="0" err="1" smtClean="0">
                <a:solidFill>
                  <a:schemeClr val="bg1"/>
                </a:solidFill>
                <a:hlinkClick r:id="rId6" tooltip="25143 Itokawa"/>
              </a:rPr>
              <a:t>Itokawa</a:t>
            </a:r>
            <a:endParaRPr lang="en-US" dirty="0">
              <a:solidFill>
                <a:schemeClr val="bg1"/>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2"/>
          <a:srcRect/>
          <a:stretch>
            <a:fillRect/>
          </a:stretch>
        </p:blipFill>
        <p:spPr bwMode="auto">
          <a:xfrm>
            <a:off x="-1" y="0"/>
            <a:ext cx="9858375" cy="6858000"/>
          </a:xfrm>
          <a:prstGeom prst="rect">
            <a:avLst/>
          </a:prstGeom>
          <a:noFill/>
          <a:ln w="9525">
            <a:noFill/>
            <a:miter lim="800000"/>
            <a:headEnd/>
            <a:tailEnd/>
          </a:ln>
          <a:effectLst/>
        </p:spPr>
      </p:pic>
      <p:sp>
        <p:nvSpPr>
          <p:cNvPr id="2" name="Title 1"/>
          <p:cNvSpPr>
            <a:spLocks noGrp="1"/>
          </p:cNvSpPr>
          <p:nvPr>
            <p:ph type="title"/>
          </p:nvPr>
        </p:nvSpPr>
        <p:spPr>
          <a:xfrm>
            <a:off x="304800" y="990600"/>
            <a:ext cx="8839200" cy="1143000"/>
          </a:xfrm>
          <a:ln>
            <a:solidFill>
              <a:srgbClr val="FFC000"/>
            </a:solidFill>
          </a:ln>
        </p:spPr>
        <p:txBody>
          <a:bodyPr>
            <a:normAutofit fontScale="90000"/>
          </a:bodyPr>
          <a:lstStyle/>
          <a:p>
            <a:r>
              <a:rPr lang="en-US" sz="4800" dirty="0" smtClean="0">
                <a:solidFill>
                  <a:srgbClr val="FFC000"/>
                </a:solidFill>
                <a:latin typeface="Arial Black" pitchFamily="34" charset="0"/>
              </a:rPr>
              <a:t>Cassini Spacecraft Captures Images and Sounds of Big Saturn Storm</a:t>
            </a:r>
            <a:endParaRPr lang="en-US" sz="4800" dirty="0">
              <a:solidFill>
                <a:srgbClr val="FFC000"/>
              </a:solidFill>
              <a:effectLst>
                <a:outerShdw blurRad="38100" dist="38100" dir="2700000" algn="tl">
                  <a:srgbClr val="000000">
                    <a:alpha val="43137"/>
                  </a:srgbClr>
                </a:outerShdw>
              </a:effectLst>
              <a:latin typeface="Arial Black" pitchFamily="34" charset="0"/>
            </a:endParaRPr>
          </a:p>
        </p:txBody>
      </p:sp>
      <p:pic>
        <p:nvPicPr>
          <p:cNvPr id="5" name="Picture 4" descr="Cassini-PIA04233.jpg"/>
          <p:cNvPicPr>
            <a:picLocks noChangeAspect="1"/>
          </p:cNvPicPr>
          <p:nvPr/>
        </p:nvPicPr>
        <p:blipFill>
          <a:blip r:embed="rId3"/>
          <a:stretch>
            <a:fillRect/>
          </a:stretch>
        </p:blipFill>
        <p:spPr>
          <a:xfrm>
            <a:off x="533400" y="1981200"/>
            <a:ext cx="1530350" cy="1686808"/>
          </a:xfrm>
          <a:prstGeom prst="rect">
            <a:avLst/>
          </a:prstGeom>
        </p:spPr>
      </p:pic>
      <p:sp>
        <p:nvSpPr>
          <p:cNvPr id="8" name="TextBox 7"/>
          <p:cNvSpPr txBox="1"/>
          <p:nvPr/>
        </p:nvSpPr>
        <p:spPr>
          <a:xfrm>
            <a:off x="3048000" y="5943600"/>
            <a:ext cx="2777107" cy="646331"/>
          </a:xfrm>
          <a:prstGeom prst="rect">
            <a:avLst/>
          </a:prstGeom>
          <a:noFill/>
        </p:spPr>
        <p:txBody>
          <a:bodyPr wrap="none" rtlCol="0">
            <a:spAutoFit/>
          </a:bodyPr>
          <a:lstStyle/>
          <a:p>
            <a:r>
              <a:rPr lang="en-US" dirty="0" smtClean="0"/>
              <a:t>July 2011</a:t>
            </a:r>
            <a:br>
              <a:rPr lang="en-US" dirty="0" smtClean="0"/>
            </a:br>
            <a:r>
              <a:rPr lang="en-US" dirty="0" smtClean="0"/>
              <a:t> http://saturn.jpl.nasa.gov</a:t>
            </a:r>
            <a:endParaRPr lang="en-US" dirty="0"/>
          </a:p>
        </p:txBody>
      </p:sp>
      <p:sp>
        <p:nvSpPr>
          <p:cNvPr id="9" name="TextBox 8"/>
          <p:cNvSpPr txBox="1"/>
          <p:nvPr/>
        </p:nvSpPr>
        <p:spPr>
          <a:xfrm>
            <a:off x="2667000" y="2743200"/>
            <a:ext cx="6324600" cy="2031325"/>
          </a:xfrm>
          <a:prstGeom prst="rect">
            <a:avLst/>
          </a:prstGeom>
          <a:noFill/>
        </p:spPr>
        <p:txBody>
          <a:bodyPr wrap="square" rtlCol="0">
            <a:spAutoFit/>
          </a:bodyPr>
          <a:lstStyle/>
          <a:p>
            <a:r>
              <a:rPr lang="en-US" dirty="0" smtClean="0"/>
              <a:t>Scientists analyzing data from NASA's Cassini spacecraft now have the first-ever, up-close details of a Saturn storm that is eight times the surface area of Earth</a:t>
            </a:r>
            <a:r>
              <a:rPr lang="en-US" dirty="0" smtClean="0"/>
              <a:t>.. </a:t>
            </a:r>
            <a:r>
              <a:rPr lang="en-US" dirty="0" smtClean="0"/>
              <a:t>It appears approximately 35 degrees north latitude of Saturn. Pictures from Cassini's imaging cameras show the storm wrapping around the entire planet covering approximately 2 billion square miles .</a:t>
            </a:r>
          </a:p>
          <a:p>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010400" cy="1143000"/>
          </a:xfrm>
        </p:spPr>
        <p:txBody>
          <a:bodyPr>
            <a:normAutofit fontScale="90000"/>
          </a:bodyPr>
          <a:lstStyle/>
          <a:p>
            <a:r>
              <a:rPr lang="en-US" dirty="0" smtClean="0">
                <a:solidFill>
                  <a:srgbClr val="FFC000"/>
                </a:solidFill>
                <a:effectLst>
                  <a:outerShdw blurRad="38100" dist="38100" dir="2700000" algn="tl">
                    <a:srgbClr val="000000">
                      <a:alpha val="43137"/>
                    </a:srgbClr>
                  </a:outerShdw>
                </a:effectLst>
              </a:rPr>
              <a:t>Cassini:</a:t>
            </a:r>
            <a:br>
              <a:rPr lang="en-US" dirty="0" smtClean="0">
                <a:solidFill>
                  <a:srgbClr val="FFC000"/>
                </a:solidFill>
                <a:effectLst>
                  <a:outerShdw blurRad="38100" dist="38100" dir="2700000" algn="tl">
                    <a:srgbClr val="000000">
                      <a:alpha val="43137"/>
                    </a:srgbClr>
                  </a:outerShdw>
                </a:effectLst>
              </a:rPr>
            </a:br>
            <a:r>
              <a:rPr lang="en-US" sz="2700" dirty="0" smtClean="0"/>
              <a:t> Saturn’s invisible radiation belts are like much of the rest of the planet’s system – unique</a:t>
            </a:r>
            <a:endParaRPr lang="en-US" sz="2700" dirty="0">
              <a:solidFill>
                <a:srgbClr val="FFC000"/>
              </a:solidFill>
            </a:endParaRPr>
          </a:p>
        </p:txBody>
      </p:sp>
      <p:pic>
        <p:nvPicPr>
          <p:cNvPr id="36865" name="Picture 1"/>
          <p:cNvPicPr>
            <a:picLocks noChangeAspect="1" noChangeArrowheads="1"/>
          </p:cNvPicPr>
          <p:nvPr/>
        </p:nvPicPr>
        <p:blipFill>
          <a:blip r:embed="rId2"/>
          <a:srcRect/>
          <a:stretch>
            <a:fillRect/>
          </a:stretch>
        </p:blipFill>
        <p:spPr bwMode="auto">
          <a:xfrm>
            <a:off x="533400" y="1752600"/>
            <a:ext cx="8262026" cy="373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3733800" cy="3258312"/>
          </a:xfrm>
        </p:spPr>
        <p:txBody>
          <a:bodyPr>
            <a:normAutofit fontScale="90000"/>
          </a:bodyPr>
          <a:lstStyle/>
          <a:p>
            <a:r>
              <a:rPr lang="en-US" dirty="0" smtClean="0"/>
              <a:t/>
            </a:r>
            <a:br>
              <a:rPr lang="en-US" dirty="0" smtClean="0"/>
            </a:br>
            <a:r>
              <a:rPr lang="en-US" b="1" dirty="0" smtClean="0"/>
              <a:t>Electrical Circuit Between Saturn and </a:t>
            </a:r>
            <a:r>
              <a:rPr lang="en-US" b="1" dirty="0" err="1" smtClean="0"/>
              <a:t>Enceladus</a:t>
            </a:r>
            <a:endParaRPr lang="en-US" dirty="0"/>
          </a:p>
        </p:txBody>
      </p:sp>
      <p:pic>
        <p:nvPicPr>
          <p:cNvPr id="137218" name="Picture 2"/>
          <p:cNvPicPr>
            <a:picLocks noChangeAspect="1" noChangeArrowheads="1"/>
          </p:cNvPicPr>
          <p:nvPr/>
        </p:nvPicPr>
        <p:blipFill>
          <a:blip r:embed="rId2"/>
          <a:srcRect/>
          <a:stretch>
            <a:fillRect/>
          </a:stretch>
        </p:blipFill>
        <p:spPr bwMode="auto">
          <a:xfrm>
            <a:off x="4038600" y="228600"/>
            <a:ext cx="4762500" cy="6162675"/>
          </a:xfrm>
          <a:prstGeom prst="rect">
            <a:avLst/>
          </a:prstGeom>
          <a:noFill/>
          <a:ln w="9525">
            <a:noFill/>
            <a:miter lim="800000"/>
            <a:headEnd/>
            <a:tailEnd/>
          </a:ln>
          <a:effectLst/>
        </p:spPr>
      </p:pic>
      <p:sp>
        <p:nvSpPr>
          <p:cNvPr id="4" name="TextBox 3"/>
          <p:cNvSpPr txBox="1"/>
          <p:nvPr/>
        </p:nvSpPr>
        <p:spPr>
          <a:xfrm>
            <a:off x="609600" y="6096000"/>
            <a:ext cx="1124988" cy="369332"/>
          </a:xfrm>
          <a:prstGeom prst="rect">
            <a:avLst/>
          </a:prstGeom>
          <a:noFill/>
        </p:spPr>
        <p:txBody>
          <a:bodyPr wrap="none" rtlCol="0">
            <a:spAutoFit/>
          </a:bodyPr>
          <a:lstStyle/>
          <a:p>
            <a:r>
              <a:rPr lang="en-US" dirty="0" smtClean="0"/>
              <a:t>April 2011</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534400" cy="1143000"/>
          </a:xfrm>
        </p:spPr>
        <p:txBody>
          <a:bodyPr>
            <a:noAutofit/>
          </a:bodyPr>
          <a:lstStyle/>
          <a:p>
            <a:r>
              <a:rPr lang="en-US" sz="4000" dirty="0" smtClean="0">
                <a:latin typeface="Arial Black" pitchFamily="34" charset="0"/>
              </a:rPr>
              <a:t>HST finds Pluto has a 4</a:t>
            </a:r>
            <a:r>
              <a:rPr lang="en-US" sz="4000" baseline="30000" dirty="0" smtClean="0">
                <a:latin typeface="Arial Black" pitchFamily="34" charset="0"/>
              </a:rPr>
              <a:t>th</a:t>
            </a:r>
            <a:r>
              <a:rPr lang="en-US" sz="4000" dirty="0" smtClean="0">
                <a:latin typeface="Arial Black" pitchFamily="34" charset="0"/>
              </a:rPr>
              <a:t> Moon</a:t>
            </a:r>
            <a:endParaRPr lang="en-US" sz="4000" dirty="0">
              <a:latin typeface="Arial Black" pitchFamily="34" charset="0"/>
            </a:endParaRPr>
          </a:p>
        </p:txBody>
      </p:sp>
      <p:pic>
        <p:nvPicPr>
          <p:cNvPr id="2050" name="Picture 2" descr="C:\Documents and Settings\Ben\Desktop\Diversicon-2011-Sol-Sys-Update\pluto-P4_1.jpg"/>
          <p:cNvPicPr>
            <a:picLocks noChangeAspect="1" noChangeArrowheads="1"/>
          </p:cNvPicPr>
          <p:nvPr/>
        </p:nvPicPr>
        <p:blipFill>
          <a:blip r:embed="rId2"/>
          <a:srcRect/>
          <a:stretch>
            <a:fillRect/>
          </a:stretch>
        </p:blipFill>
        <p:spPr bwMode="auto">
          <a:xfrm>
            <a:off x="152400" y="1828800"/>
            <a:ext cx="4441922" cy="4419600"/>
          </a:xfrm>
          <a:prstGeom prst="rect">
            <a:avLst/>
          </a:prstGeom>
          <a:noFill/>
        </p:spPr>
      </p:pic>
      <p:pic>
        <p:nvPicPr>
          <p:cNvPr id="2051" name="Picture 3" descr="C:\Documents and Settings\Ben\Desktop\Diversicon-2011-Sol-Sys-Update\Pluto-P4_2.jpg"/>
          <p:cNvPicPr>
            <a:picLocks noChangeAspect="1" noChangeArrowheads="1"/>
          </p:cNvPicPr>
          <p:nvPr/>
        </p:nvPicPr>
        <p:blipFill>
          <a:blip r:embed="rId3"/>
          <a:srcRect/>
          <a:stretch>
            <a:fillRect/>
          </a:stretch>
        </p:blipFill>
        <p:spPr bwMode="auto">
          <a:xfrm>
            <a:off x="4648200" y="1828800"/>
            <a:ext cx="4343400" cy="4354313"/>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aceflightnow.jpg"/>
          <p:cNvPicPr>
            <a:picLocks noChangeAspect="1"/>
          </p:cNvPicPr>
          <p:nvPr/>
        </p:nvPicPr>
        <p:blipFill>
          <a:blip r:embed="rId2"/>
          <a:stretch>
            <a:fillRect/>
          </a:stretch>
        </p:blipFill>
        <p:spPr>
          <a:xfrm>
            <a:off x="0" y="0"/>
            <a:ext cx="4953896" cy="6858000"/>
          </a:xfrm>
          <a:prstGeom prst="rect">
            <a:avLst/>
          </a:prstGeom>
        </p:spPr>
      </p:pic>
      <p:pic>
        <p:nvPicPr>
          <p:cNvPr id="3" name="Picture 2" descr="astro-now.jpg"/>
          <p:cNvPicPr>
            <a:picLocks noChangeAspect="1"/>
          </p:cNvPicPr>
          <p:nvPr/>
        </p:nvPicPr>
        <p:blipFill>
          <a:blip r:embed="rId3"/>
          <a:stretch>
            <a:fillRect/>
          </a:stretch>
        </p:blipFill>
        <p:spPr>
          <a:xfrm>
            <a:off x="4876800" y="1752600"/>
            <a:ext cx="4444561" cy="4953000"/>
          </a:xfrm>
          <a:prstGeom prst="rect">
            <a:avLst/>
          </a:prstGeom>
        </p:spPr>
      </p:pic>
      <p:sp>
        <p:nvSpPr>
          <p:cNvPr id="4" name="Rectangle 3"/>
          <p:cNvSpPr/>
          <p:nvPr/>
        </p:nvSpPr>
        <p:spPr>
          <a:xfrm>
            <a:off x="4876800" y="0"/>
            <a:ext cx="4114800" cy="175432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rPr>
              <a:t>Surf &amp;Twitter</a:t>
            </a:r>
            <a:endParaRPr lang="en-US" sz="5400" b="1" cap="none" spc="0" dirty="0">
              <a:ln w="11430"/>
              <a:solidFill>
                <a:srgbClr val="FFC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305800" cy="838200"/>
          </a:xfrm>
        </p:spPr>
        <p:txBody>
          <a:bodyPr/>
          <a:lstStyle/>
          <a:p>
            <a:r>
              <a:rPr lang="en-US" i="1" dirty="0" smtClean="0">
                <a:solidFill>
                  <a:srgbClr val="FFC000"/>
                </a:solidFill>
                <a:latin typeface="Arial Black" pitchFamily="34" charset="0"/>
              </a:rPr>
              <a:t>To be Continued…</a:t>
            </a:r>
            <a:endParaRPr lang="en-US" i="1" dirty="0">
              <a:solidFill>
                <a:srgbClr val="FFC000"/>
              </a:solidFill>
              <a:latin typeface="Arial Black" pitchFamily="34" charset="0"/>
            </a:endParaRPr>
          </a:p>
        </p:txBody>
      </p:sp>
      <p:pic>
        <p:nvPicPr>
          <p:cNvPr id="7170" name="Picture 2" descr="I:\Ben\cvg-11-obama-space\09-03-marscon.jpg"/>
          <p:cNvPicPr>
            <a:picLocks noChangeAspect="1" noChangeArrowheads="1"/>
          </p:cNvPicPr>
          <p:nvPr/>
        </p:nvPicPr>
        <p:blipFill>
          <a:blip r:embed="rId2"/>
          <a:srcRect/>
          <a:stretch>
            <a:fillRect/>
          </a:stretch>
        </p:blipFill>
        <p:spPr bwMode="auto">
          <a:xfrm>
            <a:off x="990600" y="1066800"/>
            <a:ext cx="3733799" cy="4573097"/>
          </a:xfrm>
          <a:prstGeom prst="rect">
            <a:avLst/>
          </a:prstGeom>
          <a:noFill/>
        </p:spPr>
      </p:pic>
      <p:pic>
        <p:nvPicPr>
          <p:cNvPr id="7171" name="Picture 3"/>
          <p:cNvPicPr>
            <a:picLocks noChangeAspect="1" noChangeArrowheads="1"/>
          </p:cNvPicPr>
          <p:nvPr/>
        </p:nvPicPr>
        <p:blipFill>
          <a:blip r:embed="rId3"/>
          <a:srcRect/>
          <a:stretch>
            <a:fillRect/>
          </a:stretch>
        </p:blipFill>
        <p:spPr bwMode="auto">
          <a:xfrm>
            <a:off x="3657600" y="5257800"/>
            <a:ext cx="4572000" cy="1387415"/>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4953000" y="1066800"/>
            <a:ext cx="3265004" cy="4171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Documents and Settings\Ben\Desktop\Diversicon-2011-Sol-Sys-Update\Desktop Background.bmp"/>
          <p:cNvPicPr>
            <a:picLocks noChangeAspect="1" noChangeArrowheads="1"/>
          </p:cNvPicPr>
          <p:nvPr/>
        </p:nvPicPr>
        <p:blipFill>
          <a:blip r:embed="rId2"/>
          <a:srcRect/>
          <a:stretch>
            <a:fillRect/>
          </a:stretch>
        </p:blipFill>
        <p:spPr bwMode="auto">
          <a:xfrm>
            <a:off x="0" y="0"/>
            <a:ext cx="9220200" cy="6858001"/>
          </a:xfrm>
          <a:prstGeom prst="rect">
            <a:avLst/>
          </a:prstGeom>
          <a:noFill/>
        </p:spPr>
      </p:pic>
      <p:sp>
        <p:nvSpPr>
          <p:cNvPr id="5" name="Rectangle 4"/>
          <p:cNvSpPr/>
          <p:nvPr/>
        </p:nvSpPr>
        <p:spPr>
          <a:xfrm>
            <a:off x="1371600" y="1828800"/>
            <a:ext cx="5791200" cy="92333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C000"/>
                </a:solidFill>
                <a:effectLst>
                  <a:outerShdw blurRad="80000" dist="40000" dir="5040000" algn="tl">
                    <a:srgbClr val="000000">
                      <a:alpha val="30000"/>
                    </a:srgbClr>
                  </a:outerShdw>
                </a:effectLst>
              </a:rPr>
              <a:t>Questions ?</a:t>
            </a:r>
            <a:endParaRPr lang="en-US" sz="5400" b="1" cap="none" spc="0" dirty="0">
              <a:ln w="11430"/>
              <a:solidFill>
                <a:srgbClr val="FFC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3056</TotalTime>
  <Words>3075</Words>
  <Application>Microsoft Office PowerPoint</Application>
  <PresentationFormat>On-screen Show (4:3)</PresentationFormat>
  <Paragraphs>662</Paragraphs>
  <Slides>122</Slides>
  <Notes>0</Notes>
  <HiddenSlides>0</HiddenSlides>
  <MMClips>0</MMClips>
  <ScaleCrop>false</ScaleCrop>
  <HeadingPairs>
    <vt:vector size="4" baseType="variant">
      <vt:variant>
        <vt:lpstr>Theme</vt:lpstr>
      </vt:variant>
      <vt:variant>
        <vt:i4>1</vt:i4>
      </vt:variant>
      <vt:variant>
        <vt:lpstr>Slide Titles</vt:lpstr>
      </vt:variant>
      <vt:variant>
        <vt:i4>122</vt:i4>
      </vt:variant>
    </vt:vector>
  </HeadingPairs>
  <TitlesOfParts>
    <vt:vector size="123" baseType="lpstr">
      <vt:lpstr>Flow</vt:lpstr>
      <vt:lpstr>State of the Solar System 2011</vt:lpstr>
      <vt:lpstr>Slide 2</vt:lpstr>
      <vt:lpstr>Slide 3</vt:lpstr>
      <vt:lpstr>Slide 4</vt:lpstr>
      <vt:lpstr>South Pole Vortex </vt:lpstr>
      <vt:lpstr>Akatsuki @ Venus</vt:lpstr>
      <vt:lpstr>STS / ISS</vt:lpstr>
      <vt:lpstr>Slide 8</vt:lpstr>
      <vt:lpstr>Slide 9</vt:lpstr>
      <vt:lpstr>Slide 10</vt:lpstr>
      <vt:lpstr>Slide 11</vt:lpstr>
      <vt:lpstr>Slide 12</vt:lpstr>
      <vt:lpstr>Italy at Night</vt:lpstr>
      <vt:lpstr>Egypt at Night</vt:lpstr>
      <vt:lpstr>Slide 15</vt:lpstr>
      <vt:lpstr>NASA funding for space station research is driven by the goals of the NASA Authorization Act of 2010. These goals focus on:</vt:lpstr>
      <vt:lpstr>Slide 17</vt:lpstr>
      <vt:lpstr>Slide 18</vt:lpstr>
      <vt:lpstr>Slide 19</vt:lpstr>
      <vt:lpstr>Slide 20</vt:lpstr>
      <vt:lpstr>China’s Space Station</vt:lpstr>
      <vt:lpstr>Space Shuttle  1981 - 2011</vt:lpstr>
      <vt:lpstr>Slide 23</vt:lpstr>
      <vt:lpstr>Slide 24</vt:lpstr>
      <vt:lpstr>Tank Cracks</vt:lpstr>
      <vt:lpstr>STS-133 Payloads</vt:lpstr>
      <vt:lpstr>Slide 27</vt:lpstr>
      <vt:lpstr>Mark Kelly   (Astronaut)  </vt:lpstr>
      <vt:lpstr>Mission Payloads</vt:lpstr>
      <vt:lpstr>Slide 30</vt:lpstr>
      <vt:lpstr>Slide 31</vt:lpstr>
      <vt:lpstr>STS-135 Payloads</vt:lpstr>
      <vt:lpstr>Slide 33</vt:lpstr>
      <vt:lpstr>Slide 34</vt:lpstr>
      <vt:lpstr>Slide 35</vt:lpstr>
      <vt:lpstr>Slide 36</vt:lpstr>
      <vt:lpstr>Slide 37</vt:lpstr>
      <vt:lpstr>Slide 38</vt:lpstr>
      <vt:lpstr>Slide 39</vt:lpstr>
      <vt:lpstr>Slide 40</vt:lpstr>
      <vt:lpstr>Slide 41</vt:lpstr>
      <vt:lpstr>Dragon </vt:lpstr>
      <vt:lpstr>Dragon</vt:lpstr>
      <vt:lpstr>Cargo</vt:lpstr>
      <vt:lpstr>Dec 8, 2010</vt:lpstr>
      <vt:lpstr>X-37B</vt:lpstr>
      <vt:lpstr>Slide 47</vt:lpstr>
      <vt:lpstr>Multi-Purpose Crew Vehicle</vt:lpstr>
      <vt:lpstr>Slide 49</vt:lpstr>
      <vt:lpstr>India’s Geosynchronous Satellite Launch Vehicle</vt:lpstr>
      <vt:lpstr>Heavy-lift  Space Launch System</vt:lpstr>
      <vt:lpstr>Slide 52</vt:lpstr>
      <vt:lpstr>James Web Space Telescope</vt:lpstr>
      <vt:lpstr>Slide 54</vt:lpstr>
      <vt:lpstr>Slide 55</vt:lpstr>
      <vt:lpstr>Slide 56</vt:lpstr>
      <vt:lpstr>Slide 57</vt:lpstr>
      <vt:lpstr>Slide 58</vt:lpstr>
      <vt:lpstr>James Web Space Telescope</vt:lpstr>
      <vt:lpstr>Slide 60</vt:lpstr>
      <vt:lpstr>Slide 61</vt:lpstr>
      <vt:lpstr>Slide 62</vt:lpstr>
      <vt:lpstr>Spirit : A Job Well Exceeded</vt:lpstr>
      <vt:lpstr>Slide 64</vt:lpstr>
      <vt:lpstr>Slide 65</vt:lpstr>
      <vt:lpstr>Santa Maria Crater</vt:lpstr>
      <vt:lpstr>View from Opportunity</vt:lpstr>
      <vt:lpstr>Slide 68</vt:lpstr>
      <vt:lpstr>Slide 69</vt:lpstr>
      <vt:lpstr>Mars Science Lab Curiosity</vt:lpstr>
      <vt:lpstr>Slide 71</vt:lpstr>
      <vt:lpstr>Slide 72</vt:lpstr>
      <vt:lpstr>Slide 73</vt:lpstr>
      <vt:lpstr>Slide 74</vt:lpstr>
      <vt:lpstr>Dawn / Vesta - Ceres </vt:lpstr>
      <vt:lpstr>Slide 76</vt:lpstr>
      <vt:lpstr>Slide 77</vt:lpstr>
      <vt:lpstr>Slide 78</vt:lpstr>
      <vt:lpstr>HST Views</vt:lpstr>
      <vt:lpstr>Finding  Vesta -&gt; Tonight</vt:lpstr>
      <vt:lpstr>Juno @ Jupiter</vt:lpstr>
      <vt:lpstr>Slide 82</vt:lpstr>
      <vt:lpstr>Slide 83</vt:lpstr>
      <vt:lpstr>ExoPlanet Hunting </vt:lpstr>
      <vt:lpstr>Slide 85</vt:lpstr>
      <vt:lpstr>Slide 86</vt:lpstr>
      <vt:lpstr>Slide 87</vt:lpstr>
      <vt:lpstr>1,235 Planet Candidates and Their Stars</vt:lpstr>
      <vt:lpstr>http://setistars.org/</vt:lpstr>
      <vt:lpstr>Slide 90</vt:lpstr>
      <vt:lpstr>Slide 91</vt:lpstr>
      <vt:lpstr>Slide 92</vt:lpstr>
      <vt:lpstr>Cassini Spacecraft Captures Images and Sounds of Big Saturn Storm</vt:lpstr>
      <vt:lpstr>Cassini:  Saturn’s invisible radiation belts are like much of the rest of the planet’s system – unique</vt:lpstr>
      <vt:lpstr> Electrical Circuit Between Saturn and Enceladus</vt:lpstr>
      <vt:lpstr>HST finds Pluto has a 4th Moon</vt:lpstr>
      <vt:lpstr>Slide 97</vt:lpstr>
      <vt:lpstr>To be Continued…</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2011</dc:title>
  <dc:creator> </dc:creator>
  <cp:lastModifiedBy> </cp:lastModifiedBy>
  <cp:revision>168</cp:revision>
  <dcterms:created xsi:type="dcterms:W3CDTF">2011-07-27T04:45:20Z</dcterms:created>
  <dcterms:modified xsi:type="dcterms:W3CDTF">2011-07-30T00:29:20Z</dcterms:modified>
</cp:coreProperties>
</file>